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83" r:id="rId1"/>
  </p:sldMasterIdLst>
  <p:notesMasterIdLst>
    <p:notesMasterId r:id="rId13"/>
  </p:notesMasterIdLst>
  <p:sldIdLst>
    <p:sldId id="256" r:id="rId2"/>
    <p:sldId id="305" r:id="rId3"/>
    <p:sldId id="306" r:id="rId4"/>
    <p:sldId id="318" r:id="rId5"/>
    <p:sldId id="319" r:id="rId6"/>
    <p:sldId id="320" r:id="rId7"/>
    <p:sldId id="307" r:id="rId8"/>
    <p:sldId id="321" r:id="rId9"/>
    <p:sldId id="322" r:id="rId10"/>
    <p:sldId id="317" r:id="rId11"/>
    <p:sldId id="31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3CDB87-3019-4E7E-8984-8BED898FB6E6}">
  <a:tblStyle styleId="{583CDB87-3019-4E7E-8984-8BED898FB6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70" autoAdjust="0"/>
    <p:restoredTop sz="91562" autoAdjust="0"/>
  </p:normalViewPr>
  <p:slideViewPr>
    <p:cSldViewPr snapToGrid="0">
      <p:cViewPr>
        <p:scale>
          <a:sx n="100" d="100"/>
          <a:sy n="100" d="100"/>
        </p:scale>
        <p:origin x="1378" y="5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82"/>
    </p:cViewPr>
  </p:sorterViewPr>
  <p:notesViewPr>
    <p:cSldViewPr snapToGrid="0">
      <p:cViewPr varScale="1">
        <p:scale>
          <a:sx n="37" d="100"/>
          <a:sy n="37" d="100"/>
        </p:scale>
        <p:origin x="2445"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53073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39130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899" y="2833139"/>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br>
              <a:rPr lang="en-US" dirty="0"/>
            </a:br>
            <a:br>
              <a:rPr lang="en-US" dirty="0"/>
            </a:br>
            <a:r>
              <a:rPr lang="en-US" dirty="0"/>
              <a:t>NOTES NINJA</a:t>
            </a:r>
            <a:endParaRPr dirty="0"/>
          </a:p>
        </p:txBody>
      </p:sp>
      <p:cxnSp>
        <p:nvCxnSpPr>
          <p:cNvPr id="165" name="Google Shape;165;p38"/>
          <p:cNvCxnSpPr>
            <a:cxnSpLocks/>
          </p:cNvCxnSpPr>
          <p:nvPr/>
        </p:nvCxnSpPr>
        <p:spPr>
          <a:xfrm>
            <a:off x="2942216" y="3477839"/>
            <a:ext cx="33099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8B64537D-4964-93A9-A177-99CA211C3148}"/>
              </a:ext>
            </a:extLst>
          </p:cNvPr>
          <p:cNvPicPr>
            <a:picLocks noChangeAspect="1"/>
          </p:cNvPicPr>
          <p:nvPr/>
        </p:nvPicPr>
        <p:blipFill>
          <a:blip r:embed="rId3"/>
          <a:srcRect/>
          <a:stretch/>
        </p:blipFill>
        <p:spPr>
          <a:xfrm>
            <a:off x="2994255" y="-161686"/>
            <a:ext cx="3155489" cy="3155489"/>
          </a:xfrm>
          <a:prstGeom prst="rect">
            <a:avLst/>
          </a:prstGeom>
        </p:spPr>
      </p:pic>
      <p:sp>
        <p:nvSpPr>
          <p:cNvPr id="2" name="Google Shape;162;p38">
            <a:extLst>
              <a:ext uri="{FF2B5EF4-FFF2-40B4-BE49-F238E27FC236}">
                <a16:creationId xmlns:a16="http://schemas.microsoft.com/office/drawing/2014/main" id="{6020B2E7-7267-D194-398E-41AEE3A8FB7D}"/>
              </a:ext>
            </a:extLst>
          </p:cNvPr>
          <p:cNvSpPr txBox="1">
            <a:spLocks/>
          </p:cNvSpPr>
          <p:nvPr/>
        </p:nvSpPr>
        <p:spPr>
          <a:xfrm>
            <a:off x="2175899" y="3352886"/>
            <a:ext cx="4792200" cy="6447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2000"/>
              <a:t>www.NotesNinja.tech</a:t>
            </a:r>
          </a:p>
        </p:txBody>
      </p:sp>
      <p:sp>
        <p:nvSpPr>
          <p:cNvPr id="3" name="Google Shape;162;p38">
            <a:extLst>
              <a:ext uri="{FF2B5EF4-FFF2-40B4-BE49-F238E27FC236}">
                <a16:creationId xmlns:a16="http://schemas.microsoft.com/office/drawing/2014/main" id="{DB736D40-5008-359C-A0FA-E4C9367A7522}"/>
              </a:ext>
            </a:extLst>
          </p:cNvPr>
          <p:cNvSpPr txBox="1">
            <a:spLocks/>
          </p:cNvSpPr>
          <p:nvPr/>
        </p:nvSpPr>
        <p:spPr>
          <a:xfrm>
            <a:off x="1112817" y="4159273"/>
            <a:ext cx="7136779" cy="644700"/>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1800"/>
              <a:t>GitHub Repository - https://github.com/goswamiumang108/NotesNinja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F04F-5510-60E2-5F60-EAC09CAE1C06}"/>
              </a:ext>
            </a:extLst>
          </p:cNvPr>
          <p:cNvSpPr>
            <a:spLocks noGrp="1"/>
          </p:cNvSpPr>
          <p:nvPr>
            <p:ph type="title"/>
          </p:nvPr>
        </p:nvSpPr>
        <p:spPr>
          <a:xfrm>
            <a:off x="0" y="0"/>
            <a:ext cx="9144000" cy="626400"/>
          </a:xfrm>
        </p:spPr>
        <p:txBody>
          <a:bodyPr/>
          <a:lstStyle/>
          <a:p>
            <a:pPr algn="ctr"/>
            <a:r>
              <a:rPr lang="en-US" sz="2800" b="1" dirty="0"/>
              <a:t>The Product Developers and their roles</a:t>
            </a:r>
            <a:endParaRPr lang="en-IN" sz="2800" b="1" dirty="0"/>
          </a:p>
        </p:txBody>
      </p:sp>
      <p:sp>
        <p:nvSpPr>
          <p:cNvPr id="10" name="Text Placeholder 4">
            <a:extLst>
              <a:ext uri="{FF2B5EF4-FFF2-40B4-BE49-F238E27FC236}">
                <a16:creationId xmlns:a16="http://schemas.microsoft.com/office/drawing/2014/main" id="{AF988F97-6760-FA8A-2394-F3975A452954}"/>
              </a:ext>
            </a:extLst>
          </p:cNvPr>
          <p:cNvSpPr txBox="1">
            <a:spLocks/>
          </p:cNvSpPr>
          <p:nvPr/>
        </p:nvSpPr>
        <p:spPr>
          <a:xfrm>
            <a:off x="27443" y="2126235"/>
            <a:ext cx="3597498" cy="3014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buFont typeface="Arial" panose="020B0604020202020204" pitchFamily="34" charset="0"/>
              <a:buChar char="•"/>
            </a:pPr>
            <a:r>
              <a:rPr lang="en-IN" sz="1200" dirty="0">
                <a:solidFill>
                  <a:schemeClr val="bg1"/>
                </a:solidFill>
              </a:rPr>
              <a:t>Full Stack Development</a:t>
            </a:r>
            <a:br>
              <a:rPr lang="en-IN" sz="1200" dirty="0">
                <a:solidFill>
                  <a:schemeClr val="bg1"/>
                </a:solidFill>
              </a:rPr>
            </a:br>
            <a:endParaRPr lang="en-IN" sz="900" dirty="0">
              <a:solidFill>
                <a:schemeClr val="bg1"/>
              </a:solidFill>
            </a:endParaRPr>
          </a:p>
          <a:p>
            <a:pPr>
              <a:buFont typeface="Arial" panose="020B0604020202020204" pitchFamily="34" charset="0"/>
              <a:buChar char="•"/>
            </a:pPr>
            <a:r>
              <a:rPr lang="en-IN" sz="1200" dirty="0">
                <a:solidFill>
                  <a:schemeClr val="bg1"/>
                </a:solidFill>
              </a:rPr>
              <a:t>Build, hosting &amp; Deployment on Azure with GitHub Actions</a:t>
            </a:r>
            <a:br>
              <a:rPr lang="en-IN" sz="1200" dirty="0">
                <a:solidFill>
                  <a:schemeClr val="bg1"/>
                </a:solidFill>
              </a:rPr>
            </a:br>
            <a:endParaRPr lang="en-IN" sz="900" dirty="0">
              <a:solidFill>
                <a:schemeClr val="bg1"/>
              </a:solidFill>
            </a:endParaRPr>
          </a:p>
          <a:p>
            <a:pPr>
              <a:buFont typeface="Arial" panose="020B0604020202020204" pitchFamily="34" charset="0"/>
              <a:buChar char="•"/>
            </a:pPr>
            <a:r>
              <a:rPr lang="en-IN" sz="1200" dirty="0">
                <a:solidFill>
                  <a:schemeClr val="bg1"/>
                </a:solidFill>
              </a:rPr>
              <a:t>Domain and DNS Records Management</a:t>
            </a:r>
            <a:br>
              <a:rPr lang="en-IN" sz="1200" dirty="0">
                <a:solidFill>
                  <a:schemeClr val="bg1"/>
                </a:solidFill>
              </a:rPr>
            </a:br>
            <a:endParaRPr lang="en-IN" sz="900" dirty="0">
              <a:solidFill>
                <a:schemeClr val="bg1"/>
              </a:solidFill>
            </a:endParaRPr>
          </a:p>
          <a:p>
            <a:pPr>
              <a:buFont typeface="Arial" panose="020B0604020202020204" pitchFamily="34" charset="0"/>
              <a:buChar char="•"/>
            </a:pPr>
            <a:r>
              <a:rPr lang="en-IN" sz="1200" dirty="0">
                <a:solidFill>
                  <a:schemeClr val="bg1"/>
                </a:solidFill>
              </a:rPr>
              <a:t>Using various AI tools to parse-analyse-read the uploaded files , perform OCR, RAG workings and later generate notes and download them.</a:t>
            </a:r>
          </a:p>
        </p:txBody>
      </p:sp>
      <p:pic>
        <p:nvPicPr>
          <p:cNvPr id="19" name="Picture 18">
            <a:extLst>
              <a:ext uri="{FF2B5EF4-FFF2-40B4-BE49-F238E27FC236}">
                <a16:creationId xmlns:a16="http://schemas.microsoft.com/office/drawing/2014/main" id="{BC3942ED-4AC3-98BB-79F0-81CD7CF81428}"/>
              </a:ext>
            </a:extLst>
          </p:cNvPr>
          <p:cNvPicPr>
            <a:picLocks noChangeAspect="1"/>
          </p:cNvPicPr>
          <p:nvPr/>
        </p:nvPicPr>
        <p:blipFill rotWithShape="1">
          <a:blip r:embed="rId3"/>
          <a:srcRect b="8621"/>
          <a:stretch/>
        </p:blipFill>
        <p:spPr>
          <a:xfrm>
            <a:off x="401807" y="611683"/>
            <a:ext cx="1034599" cy="986408"/>
          </a:xfrm>
          <a:prstGeom prst="ellipse">
            <a:avLst/>
          </a:prstGeom>
          <a:ln w="28575"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1B21AA0F-4211-195E-0D8B-FF59C6C17988}"/>
              </a:ext>
            </a:extLst>
          </p:cNvPr>
          <p:cNvSpPr txBox="1"/>
          <p:nvPr/>
        </p:nvSpPr>
        <p:spPr>
          <a:xfrm>
            <a:off x="27441" y="1598091"/>
            <a:ext cx="3592283" cy="615553"/>
          </a:xfrm>
          <a:prstGeom prst="rect">
            <a:avLst/>
          </a:prstGeom>
          <a:noFill/>
          <a:ln w="12700">
            <a:noFill/>
          </a:ln>
        </p:spPr>
        <p:txBody>
          <a:bodyPr wrap="square" rtlCol="0">
            <a:spAutoFit/>
          </a:bodyPr>
          <a:lstStyle/>
          <a:p>
            <a:pPr algn="ctr"/>
            <a:r>
              <a:rPr lang="en-US" sz="2000" b="1" dirty="0">
                <a:solidFill>
                  <a:srgbClr val="FFC000"/>
                </a:solidFill>
                <a:latin typeface="Arial Black" panose="020B0A04020102020204" pitchFamily="34" charset="0"/>
              </a:rPr>
              <a:t>UMANG GOSWAMI</a:t>
            </a:r>
            <a:r>
              <a:rPr kumimoji="0" lang="en-US" sz="1600" b="1" i="0" u="none" strike="noStrike" kern="0" cap="none" spc="0" normalizeH="0" baseline="0" noProof="0" dirty="0">
                <a:ln>
                  <a:noFill/>
                </a:ln>
                <a:solidFill>
                  <a:srgbClr val="FFC000"/>
                </a:solidFill>
                <a:effectLst/>
                <a:uLnTx/>
                <a:uFillTx/>
                <a:latin typeface="Arial Black" panose="020B0A04020102020204" pitchFamily="34" charset="0"/>
                <a:ea typeface="Noto Sans SemiCondensed ExtraBo" panose="020B0502040504020204" pitchFamily="34" charset="0"/>
                <a:cs typeface="Noto Sans SemiCondensed ExtraBo" panose="020B0502040504020204" pitchFamily="34" charset="0"/>
                <a:sym typeface="Arial"/>
              </a:rPr>
              <a:t> </a:t>
            </a:r>
          </a:p>
          <a:p>
            <a:pPr algn="ctr"/>
            <a:r>
              <a:rPr kumimoji="0" lang="en-US" b="1" i="0" u="none" strike="noStrike" kern="0" cap="none" spc="0" normalizeH="0" baseline="0" noProof="0" dirty="0">
                <a:ln>
                  <a:noFill/>
                </a:ln>
                <a:solidFill>
                  <a:srgbClr val="FFC000"/>
                </a:solidFill>
                <a:effectLst/>
                <a:uLnTx/>
                <a:uFillTx/>
                <a:latin typeface="Arial Black" panose="020B0A04020102020204" pitchFamily="34" charset="0"/>
                <a:ea typeface="Noto Sans SemiCondensed ExtraBo" panose="020B0502040504020204" pitchFamily="34" charset="0"/>
                <a:cs typeface="Noto Sans SemiCondensed ExtraBo" panose="020B0502040504020204" pitchFamily="34" charset="0"/>
                <a:sym typeface="Arial"/>
              </a:rPr>
              <a:t>Product Idea and Project Lead</a:t>
            </a:r>
            <a:endParaRPr lang="en-US" sz="2000" b="1" dirty="0">
              <a:solidFill>
                <a:srgbClr val="FFC000"/>
              </a:solidFill>
              <a:latin typeface="Arial Black" panose="020B0A04020102020204" pitchFamily="34" charset="0"/>
            </a:endParaRPr>
          </a:p>
        </p:txBody>
      </p:sp>
      <p:sp>
        <p:nvSpPr>
          <p:cNvPr id="21" name="TextBox 20">
            <a:extLst>
              <a:ext uri="{FF2B5EF4-FFF2-40B4-BE49-F238E27FC236}">
                <a16:creationId xmlns:a16="http://schemas.microsoft.com/office/drawing/2014/main" id="{C4150A52-72E7-1309-A702-C9A03A1DC2A3}"/>
              </a:ext>
            </a:extLst>
          </p:cNvPr>
          <p:cNvSpPr txBox="1"/>
          <p:nvPr/>
        </p:nvSpPr>
        <p:spPr>
          <a:xfrm>
            <a:off x="3624940" y="1524518"/>
            <a:ext cx="1875751" cy="707886"/>
          </a:xfrm>
          <a:prstGeom prst="rect">
            <a:avLst/>
          </a:prstGeom>
          <a:noFill/>
          <a:ln w="12700">
            <a:noFill/>
          </a:ln>
        </p:spPr>
        <p:txBody>
          <a:bodyPr wrap="square" rtlCol="0">
            <a:spAutoFit/>
          </a:bodyPr>
          <a:lstStyle/>
          <a:p>
            <a:pPr algn="ctr"/>
            <a:r>
              <a:rPr lang="en-US" sz="2000">
                <a:solidFill>
                  <a:srgbClr val="FFC000"/>
                </a:solidFill>
                <a:latin typeface="Montserrat ExtraBold" panose="00000900000000000000" pitchFamily="2" charset="0"/>
              </a:rPr>
              <a:t>SHREYANSH</a:t>
            </a:r>
          </a:p>
          <a:p>
            <a:pPr algn="ctr"/>
            <a:r>
              <a:rPr lang="en-US" sz="2000">
                <a:solidFill>
                  <a:srgbClr val="FFC000"/>
                </a:solidFill>
                <a:latin typeface="Montserrat ExtraBold" panose="00000900000000000000" pitchFamily="2" charset="0"/>
              </a:rPr>
              <a:t>GUPTA</a:t>
            </a:r>
            <a:endParaRPr lang="en-IN" sz="2000">
              <a:solidFill>
                <a:srgbClr val="FFC000"/>
              </a:solidFill>
              <a:latin typeface="Montserrat ExtraBold" panose="00000900000000000000" pitchFamily="2" charset="0"/>
            </a:endParaRPr>
          </a:p>
        </p:txBody>
      </p:sp>
      <p:sp>
        <p:nvSpPr>
          <p:cNvPr id="22" name="TextBox 21">
            <a:extLst>
              <a:ext uri="{FF2B5EF4-FFF2-40B4-BE49-F238E27FC236}">
                <a16:creationId xmlns:a16="http://schemas.microsoft.com/office/drawing/2014/main" id="{F1E69801-2D23-F752-556A-0D15B0FDFA65}"/>
              </a:ext>
            </a:extLst>
          </p:cNvPr>
          <p:cNvSpPr txBox="1"/>
          <p:nvPr/>
        </p:nvSpPr>
        <p:spPr>
          <a:xfrm>
            <a:off x="5722132" y="1524518"/>
            <a:ext cx="1477991" cy="707886"/>
          </a:xfrm>
          <a:prstGeom prst="rect">
            <a:avLst/>
          </a:prstGeom>
          <a:noFill/>
          <a:ln w="12700">
            <a:noFill/>
          </a:ln>
        </p:spPr>
        <p:txBody>
          <a:bodyPr wrap="square" rtlCol="0">
            <a:spAutoFit/>
          </a:bodyPr>
          <a:lstStyle/>
          <a:p>
            <a:pPr algn="ctr"/>
            <a:r>
              <a:rPr lang="en-US" sz="2000" b="1">
                <a:solidFill>
                  <a:srgbClr val="FFC000"/>
                </a:solidFill>
                <a:latin typeface="Montserrat ExtraBold" panose="00000900000000000000" pitchFamily="2" charset="0"/>
              </a:rPr>
              <a:t>TEJASVA</a:t>
            </a:r>
          </a:p>
          <a:p>
            <a:pPr algn="ctr"/>
            <a:r>
              <a:rPr lang="en-US" sz="2000" b="1">
                <a:solidFill>
                  <a:srgbClr val="FFC000"/>
                </a:solidFill>
                <a:latin typeface="Montserrat ExtraBold" panose="00000900000000000000" pitchFamily="2" charset="0"/>
              </a:rPr>
              <a:t>CHADHA</a:t>
            </a:r>
            <a:endParaRPr lang="en-IN" sz="2000" b="1">
              <a:solidFill>
                <a:srgbClr val="FFC000"/>
              </a:solidFill>
              <a:latin typeface="Montserrat ExtraBold" panose="00000900000000000000" pitchFamily="2" charset="0"/>
            </a:endParaRPr>
          </a:p>
        </p:txBody>
      </p:sp>
      <p:sp>
        <p:nvSpPr>
          <p:cNvPr id="23" name="TextBox 22">
            <a:extLst>
              <a:ext uri="{FF2B5EF4-FFF2-40B4-BE49-F238E27FC236}">
                <a16:creationId xmlns:a16="http://schemas.microsoft.com/office/drawing/2014/main" id="{B68BA2CF-AF19-59CD-D4CE-DFDCE71F7341}"/>
              </a:ext>
            </a:extLst>
          </p:cNvPr>
          <p:cNvSpPr txBox="1"/>
          <p:nvPr/>
        </p:nvSpPr>
        <p:spPr>
          <a:xfrm>
            <a:off x="7355172" y="1533384"/>
            <a:ext cx="1785515" cy="707886"/>
          </a:xfrm>
          <a:prstGeom prst="rect">
            <a:avLst/>
          </a:prstGeom>
          <a:noFill/>
          <a:ln w="12700">
            <a:noFill/>
          </a:ln>
        </p:spPr>
        <p:txBody>
          <a:bodyPr wrap="square" rtlCol="0">
            <a:spAutoFit/>
          </a:bodyPr>
          <a:lstStyle/>
          <a:p>
            <a:pPr algn="ctr"/>
            <a:r>
              <a:rPr lang="en-US" sz="2000" b="1">
                <a:solidFill>
                  <a:srgbClr val="FFC000"/>
                </a:solidFill>
                <a:latin typeface="Montserrat ExtraBold" panose="00000900000000000000" pitchFamily="2" charset="0"/>
              </a:rPr>
              <a:t>SHASHWAT</a:t>
            </a:r>
          </a:p>
          <a:p>
            <a:pPr algn="ctr"/>
            <a:r>
              <a:rPr lang="en-US" sz="2000" b="1">
                <a:solidFill>
                  <a:srgbClr val="FFC000"/>
                </a:solidFill>
                <a:latin typeface="Montserrat ExtraBold" panose="00000900000000000000" pitchFamily="2" charset="0"/>
              </a:rPr>
              <a:t>TIWARI</a:t>
            </a:r>
            <a:endParaRPr lang="en-IN" sz="2000" b="1">
              <a:solidFill>
                <a:srgbClr val="FFC000"/>
              </a:solidFill>
              <a:latin typeface="Montserrat ExtraBold" panose="00000900000000000000" pitchFamily="2" charset="0"/>
            </a:endParaRPr>
          </a:p>
        </p:txBody>
      </p:sp>
      <p:pic>
        <p:nvPicPr>
          <p:cNvPr id="24" name="Picture 23" descr="User with solid fill">
            <a:extLst>
              <a:ext uri="{FF2B5EF4-FFF2-40B4-BE49-F238E27FC236}">
                <a16:creationId xmlns:a16="http://schemas.microsoft.com/office/drawing/2014/main" id="{556D45C8-C78A-921D-1C98-97DD5200EF47}"/>
              </a:ext>
            </a:extLst>
          </p:cNvPr>
          <p:cNvPicPr>
            <a:picLocks noChangeAspect="1"/>
          </p:cNvPicPr>
          <p:nvPr/>
        </p:nvPicPr>
        <p:blipFill>
          <a:blip r:embed="rId4">
            <a:extLst>
              <a:ext uri="{96DAC541-7B7A-43D3-8B79-37D633B846F1}">
                <asvg:svgBlip xmlns:asvg="http://schemas.microsoft.com/office/drawing/2016/SVG/main" r:embed="rId5"/>
              </a:ext>
            </a:extLst>
          </a:blip>
          <a:srcRect t="3225" b="3225"/>
          <a:stretch/>
        </p:blipFill>
        <p:spPr>
          <a:xfrm>
            <a:off x="7798895" y="586895"/>
            <a:ext cx="1010914" cy="945712"/>
          </a:xfrm>
          <a:prstGeom prst="ellipse">
            <a:avLst/>
          </a:prstGeom>
          <a:ln w="28575"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a:extLst>
              <a:ext uri="{FF2B5EF4-FFF2-40B4-BE49-F238E27FC236}">
                <a16:creationId xmlns:a16="http://schemas.microsoft.com/office/drawing/2014/main" id="{9100F047-291D-BFD5-DB54-F8AC28F5BA8F}"/>
              </a:ext>
            </a:extLst>
          </p:cNvPr>
          <p:cNvPicPr>
            <a:picLocks noChangeAspect="1"/>
          </p:cNvPicPr>
          <p:nvPr/>
        </p:nvPicPr>
        <p:blipFill>
          <a:blip r:embed="rId6"/>
          <a:srcRect t="14919" b="14919"/>
          <a:stretch/>
        </p:blipFill>
        <p:spPr>
          <a:xfrm>
            <a:off x="5955671" y="563556"/>
            <a:ext cx="1010914" cy="945712"/>
          </a:xfrm>
          <a:prstGeom prst="ellipse">
            <a:avLst/>
          </a:prstGeom>
          <a:ln w="28575"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Picture 25">
            <a:extLst>
              <a:ext uri="{FF2B5EF4-FFF2-40B4-BE49-F238E27FC236}">
                <a16:creationId xmlns:a16="http://schemas.microsoft.com/office/drawing/2014/main" id="{EC5C2FB8-3012-72E7-0484-D13AB169433D}"/>
              </a:ext>
            </a:extLst>
          </p:cNvPr>
          <p:cNvPicPr>
            <a:picLocks noChangeAspect="1"/>
          </p:cNvPicPr>
          <p:nvPr/>
        </p:nvPicPr>
        <p:blipFill>
          <a:blip r:embed="rId7"/>
          <a:srcRect t="14919" b="14919"/>
          <a:stretch/>
        </p:blipFill>
        <p:spPr>
          <a:xfrm>
            <a:off x="4067398" y="591372"/>
            <a:ext cx="1010914" cy="945712"/>
          </a:xfrm>
          <a:prstGeom prst="ellipse">
            <a:avLst/>
          </a:prstGeom>
          <a:ln w="28575"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Rounded Corners 2">
            <a:extLst>
              <a:ext uri="{FF2B5EF4-FFF2-40B4-BE49-F238E27FC236}">
                <a16:creationId xmlns:a16="http://schemas.microsoft.com/office/drawing/2014/main" id="{53755796-774A-260D-F9B7-431769AC76B4}"/>
              </a:ext>
            </a:extLst>
          </p:cNvPr>
          <p:cNvSpPr/>
          <p:nvPr/>
        </p:nvSpPr>
        <p:spPr>
          <a:xfrm>
            <a:off x="1583781" y="655397"/>
            <a:ext cx="2073819" cy="372876"/>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latin typeface=" Akzidenz Grotesk Bold"/>
            </a:endParaRPr>
          </a:p>
        </p:txBody>
      </p:sp>
      <p:sp>
        <p:nvSpPr>
          <p:cNvPr id="4" name="Rectangle: Rounded Corners 3">
            <a:extLst>
              <a:ext uri="{FF2B5EF4-FFF2-40B4-BE49-F238E27FC236}">
                <a16:creationId xmlns:a16="http://schemas.microsoft.com/office/drawing/2014/main" id="{1DE2EABA-9B51-3BDB-17FA-C29E54DDD015}"/>
              </a:ext>
            </a:extLst>
          </p:cNvPr>
          <p:cNvSpPr/>
          <p:nvPr/>
        </p:nvSpPr>
        <p:spPr>
          <a:xfrm>
            <a:off x="1576632" y="1184520"/>
            <a:ext cx="2073819" cy="372876"/>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 name="AutoShape 4" descr="GitHub black logo landscape transparent PNG - StickPNG">
            <a:extLst>
              <a:ext uri="{FF2B5EF4-FFF2-40B4-BE49-F238E27FC236}">
                <a16:creationId xmlns:a16="http://schemas.microsoft.com/office/drawing/2014/main" id="{5E273656-6BD5-8F69-A9E0-0176720CABD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324587EA-33C2-8FBF-70DB-9B13DE2B0439}"/>
              </a:ext>
            </a:extLst>
          </p:cNvPr>
          <p:cNvPicPr>
            <a:picLocks noChangeAspect="1"/>
          </p:cNvPicPr>
          <p:nvPr/>
        </p:nvPicPr>
        <p:blipFill rotWithShape="1">
          <a:blip r:embed="rId8"/>
          <a:srcRect t="1" r="71999" b="7596"/>
          <a:stretch/>
        </p:blipFill>
        <p:spPr>
          <a:xfrm>
            <a:off x="1607119" y="562935"/>
            <a:ext cx="282864" cy="525069"/>
          </a:xfrm>
          <a:prstGeom prst="rect">
            <a:avLst/>
          </a:prstGeom>
        </p:spPr>
      </p:pic>
      <p:sp>
        <p:nvSpPr>
          <p:cNvPr id="11" name="TextBox 10">
            <a:extLst>
              <a:ext uri="{FF2B5EF4-FFF2-40B4-BE49-F238E27FC236}">
                <a16:creationId xmlns:a16="http://schemas.microsoft.com/office/drawing/2014/main" id="{01A9A283-873D-4AC7-CA31-155F3F2FFA37}"/>
              </a:ext>
            </a:extLst>
          </p:cNvPr>
          <p:cNvSpPr txBox="1"/>
          <p:nvPr/>
        </p:nvSpPr>
        <p:spPr>
          <a:xfrm>
            <a:off x="1785129" y="700836"/>
            <a:ext cx="1929864" cy="276999"/>
          </a:xfrm>
          <a:prstGeom prst="rect">
            <a:avLst/>
          </a:prstGeom>
          <a:noFill/>
        </p:spPr>
        <p:txBody>
          <a:bodyPr wrap="square" rtlCol="0">
            <a:spAutoFit/>
          </a:bodyPr>
          <a:lstStyle/>
          <a:p>
            <a:pPr algn="r"/>
            <a:r>
              <a:rPr lang="en-US" sz="1200" b="1" dirty="0">
                <a:solidFill>
                  <a:schemeClr val="bg1"/>
                </a:solidFill>
                <a:latin typeface="Arial Black" panose="020B0A04020102020204" pitchFamily="34" charset="0"/>
                <a:cs typeface="Aparajita" panose="02020603050405020304" pitchFamily="18" charset="0"/>
              </a:rPr>
              <a:t>@goswamiumang108</a:t>
            </a:r>
            <a:endParaRPr lang="en-IN" sz="1200" b="1" dirty="0">
              <a:solidFill>
                <a:schemeClr val="bg1"/>
              </a:solidFill>
              <a:latin typeface="Arial Black" panose="020B0A04020102020204" pitchFamily="34" charset="0"/>
              <a:cs typeface="Aparajita" panose="02020603050405020304" pitchFamily="18" charset="0"/>
            </a:endParaRPr>
          </a:p>
        </p:txBody>
      </p:sp>
      <p:pic>
        <p:nvPicPr>
          <p:cNvPr id="1032" name="Picture 8" descr="Email, gmail, mail, logo, social, social media icon - Free ...">
            <a:extLst>
              <a:ext uri="{FF2B5EF4-FFF2-40B4-BE49-F238E27FC236}">
                <a16:creationId xmlns:a16="http://schemas.microsoft.com/office/drawing/2014/main" id="{B350D4C7-DCA9-0E57-3C20-A045E8FB3E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501" b="8800"/>
          <a:stretch/>
        </p:blipFill>
        <p:spPr bwMode="auto">
          <a:xfrm>
            <a:off x="1638971" y="1260917"/>
            <a:ext cx="256423" cy="2094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1AF766-72D9-CE74-2B91-E3E1B39F3087}"/>
              </a:ext>
            </a:extLst>
          </p:cNvPr>
          <p:cNvSpPr txBox="1"/>
          <p:nvPr/>
        </p:nvSpPr>
        <p:spPr>
          <a:xfrm>
            <a:off x="1851154" y="1193615"/>
            <a:ext cx="1799297" cy="338554"/>
          </a:xfrm>
          <a:prstGeom prst="rect">
            <a:avLst/>
          </a:prstGeom>
          <a:noFill/>
        </p:spPr>
        <p:txBody>
          <a:bodyPr wrap="square" rtlCol="0">
            <a:spAutoFit/>
          </a:bodyPr>
          <a:lstStyle/>
          <a:p>
            <a:r>
              <a:rPr lang="en-US" sz="900" b="1" dirty="0">
                <a:solidFill>
                  <a:schemeClr val="bg1"/>
                </a:solidFill>
                <a:latin typeface="Arial Black" panose="020B0A04020102020204" pitchFamily="34" charset="0"/>
                <a:cs typeface="Aparajita" panose="02020603050405020304" pitchFamily="18" charset="0"/>
              </a:rPr>
              <a:t>go.umang108@gmail.com</a:t>
            </a:r>
          </a:p>
          <a:p>
            <a:r>
              <a:rPr lang="en-US" sz="700" b="1" dirty="0">
                <a:solidFill>
                  <a:schemeClr val="bg1"/>
                </a:solidFill>
                <a:latin typeface="Arial Black" panose="020B0A04020102020204" pitchFamily="34" charset="0"/>
                <a:cs typeface="Aparajita" panose="02020603050405020304" pitchFamily="18" charset="0"/>
              </a:rPr>
              <a:t>goswamiumang108@outlook.com</a:t>
            </a:r>
            <a:endParaRPr lang="en-IN" sz="700" b="1" dirty="0">
              <a:solidFill>
                <a:schemeClr val="bg1"/>
              </a:solidFill>
              <a:latin typeface="Arial Black" panose="020B0A04020102020204" pitchFamily="34" charset="0"/>
              <a:cs typeface="Aparajita" panose="02020603050405020304" pitchFamily="18" charset="0"/>
            </a:endParaRPr>
          </a:p>
        </p:txBody>
      </p:sp>
      <p:sp>
        <p:nvSpPr>
          <p:cNvPr id="13" name="Rectangle: Rounded Corners 12">
            <a:extLst>
              <a:ext uri="{FF2B5EF4-FFF2-40B4-BE49-F238E27FC236}">
                <a16:creationId xmlns:a16="http://schemas.microsoft.com/office/drawing/2014/main" id="{77F40252-62B5-12E0-C81C-289A7F7C0A0A}"/>
              </a:ext>
            </a:extLst>
          </p:cNvPr>
          <p:cNvSpPr/>
          <p:nvPr/>
        </p:nvSpPr>
        <p:spPr>
          <a:xfrm>
            <a:off x="3693216" y="2209465"/>
            <a:ext cx="1757791" cy="32625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D1E80CDF-38E9-86DC-662C-31ED09214163}"/>
              </a:ext>
            </a:extLst>
          </p:cNvPr>
          <p:cNvPicPr>
            <a:picLocks noChangeAspect="1"/>
          </p:cNvPicPr>
          <p:nvPr/>
        </p:nvPicPr>
        <p:blipFill rotWithShape="1">
          <a:blip r:embed="rId8"/>
          <a:srcRect t="1" r="71999" b="7596"/>
          <a:stretch/>
        </p:blipFill>
        <p:spPr>
          <a:xfrm>
            <a:off x="3794473" y="2089344"/>
            <a:ext cx="282864" cy="525069"/>
          </a:xfrm>
          <a:prstGeom prst="rect">
            <a:avLst/>
          </a:prstGeom>
        </p:spPr>
      </p:pic>
      <p:sp>
        <p:nvSpPr>
          <p:cNvPr id="27" name="TextBox 26">
            <a:extLst>
              <a:ext uri="{FF2B5EF4-FFF2-40B4-BE49-F238E27FC236}">
                <a16:creationId xmlns:a16="http://schemas.microsoft.com/office/drawing/2014/main" id="{92880763-07C1-A473-4F4E-5F9CB6517E25}"/>
              </a:ext>
            </a:extLst>
          </p:cNvPr>
          <p:cNvSpPr txBox="1"/>
          <p:nvPr/>
        </p:nvSpPr>
        <p:spPr>
          <a:xfrm>
            <a:off x="3984489" y="2240716"/>
            <a:ext cx="1425630" cy="276999"/>
          </a:xfrm>
          <a:prstGeom prst="rect">
            <a:avLst/>
          </a:prstGeom>
          <a:noFill/>
        </p:spPr>
        <p:txBody>
          <a:bodyPr wrap="square" rtlCol="0">
            <a:spAutoFit/>
          </a:bodyPr>
          <a:lstStyle/>
          <a:p>
            <a:pPr algn="r"/>
            <a:r>
              <a:rPr lang="en-US" sz="1200" b="1">
                <a:solidFill>
                  <a:schemeClr val="bg1"/>
                </a:solidFill>
                <a:latin typeface="Arial Black" panose="020B0A04020102020204" pitchFamily="34" charset="0"/>
                <a:cs typeface="Aparajita" panose="02020603050405020304" pitchFamily="18" charset="0"/>
              </a:rPr>
              <a:t>@Moriarty2004</a:t>
            </a:r>
            <a:endParaRPr lang="en-IN" sz="1200" b="1">
              <a:solidFill>
                <a:schemeClr val="bg1"/>
              </a:solidFill>
              <a:latin typeface="Arial Black" panose="020B0A04020102020204" pitchFamily="34" charset="0"/>
              <a:cs typeface="Aparajita" panose="02020603050405020304" pitchFamily="18" charset="0"/>
            </a:endParaRPr>
          </a:p>
        </p:txBody>
      </p:sp>
      <p:sp>
        <p:nvSpPr>
          <p:cNvPr id="32" name="Rectangle: Rounded Corners 31">
            <a:extLst>
              <a:ext uri="{FF2B5EF4-FFF2-40B4-BE49-F238E27FC236}">
                <a16:creationId xmlns:a16="http://schemas.microsoft.com/office/drawing/2014/main" id="{128749E0-74A5-701F-5271-274F493B66EA}"/>
              </a:ext>
            </a:extLst>
          </p:cNvPr>
          <p:cNvSpPr/>
          <p:nvPr/>
        </p:nvSpPr>
        <p:spPr>
          <a:xfrm>
            <a:off x="5548498" y="2212780"/>
            <a:ext cx="1757791" cy="32625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A0A8D70C-6D66-FB1C-5A20-EFA57FD38BD7}"/>
              </a:ext>
            </a:extLst>
          </p:cNvPr>
          <p:cNvSpPr/>
          <p:nvPr/>
        </p:nvSpPr>
        <p:spPr>
          <a:xfrm>
            <a:off x="7371150" y="2207777"/>
            <a:ext cx="1757791" cy="32625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34" name="Picture 33">
            <a:extLst>
              <a:ext uri="{FF2B5EF4-FFF2-40B4-BE49-F238E27FC236}">
                <a16:creationId xmlns:a16="http://schemas.microsoft.com/office/drawing/2014/main" id="{1E628C5F-068B-3962-39D2-BFE70385A012}"/>
              </a:ext>
            </a:extLst>
          </p:cNvPr>
          <p:cNvPicPr>
            <a:picLocks noChangeAspect="1"/>
          </p:cNvPicPr>
          <p:nvPr/>
        </p:nvPicPr>
        <p:blipFill rotWithShape="1">
          <a:blip r:embed="rId8"/>
          <a:srcRect t="1" r="71999" b="7596"/>
          <a:stretch/>
        </p:blipFill>
        <p:spPr>
          <a:xfrm>
            <a:off x="5667527" y="2089340"/>
            <a:ext cx="282864" cy="525069"/>
          </a:xfrm>
          <a:prstGeom prst="rect">
            <a:avLst/>
          </a:prstGeom>
        </p:spPr>
      </p:pic>
      <p:sp>
        <p:nvSpPr>
          <p:cNvPr id="35" name="TextBox 34">
            <a:extLst>
              <a:ext uri="{FF2B5EF4-FFF2-40B4-BE49-F238E27FC236}">
                <a16:creationId xmlns:a16="http://schemas.microsoft.com/office/drawing/2014/main" id="{A69E6C3F-D86E-5070-7FFB-995EF99F915E}"/>
              </a:ext>
            </a:extLst>
          </p:cNvPr>
          <p:cNvSpPr txBox="1"/>
          <p:nvPr/>
        </p:nvSpPr>
        <p:spPr>
          <a:xfrm>
            <a:off x="5833145" y="2237405"/>
            <a:ext cx="1425630" cy="276999"/>
          </a:xfrm>
          <a:prstGeom prst="rect">
            <a:avLst/>
          </a:prstGeom>
          <a:noFill/>
        </p:spPr>
        <p:txBody>
          <a:bodyPr wrap="square" rtlCol="0">
            <a:spAutoFit/>
          </a:bodyPr>
          <a:lstStyle/>
          <a:p>
            <a:pPr algn="r"/>
            <a:r>
              <a:rPr lang="en-US" sz="1200" b="1" dirty="0">
                <a:solidFill>
                  <a:schemeClr val="bg1"/>
                </a:solidFill>
                <a:latin typeface="Arial Black" panose="020B0A04020102020204" pitchFamily="34" charset="0"/>
                <a:cs typeface="Aparajita" panose="02020603050405020304" pitchFamily="18" charset="0"/>
              </a:rPr>
              <a:t>@Tejasva1059</a:t>
            </a:r>
            <a:endParaRPr lang="en-IN" sz="1200" b="1" dirty="0">
              <a:solidFill>
                <a:schemeClr val="bg1"/>
              </a:solidFill>
              <a:latin typeface="Arial Black" panose="020B0A04020102020204" pitchFamily="34" charset="0"/>
              <a:cs typeface="Aparajita" panose="02020603050405020304" pitchFamily="18" charset="0"/>
            </a:endParaRPr>
          </a:p>
        </p:txBody>
      </p:sp>
      <p:pic>
        <p:nvPicPr>
          <p:cNvPr id="36" name="Picture 35">
            <a:extLst>
              <a:ext uri="{FF2B5EF4-FFF2-40B4-BE49-F238E27FC236}">
                <a16:creationId xmlns:a16="http://schemas.microsoft.com/office/drawing/2014/main" id="{6EEC9FD7-7BF7-7409-5FE3-6F46EF0799D4}"/>
              </a:ext>
            </a:extLst>
          </p:cNvPr>
          <p:cNvPicPr>
            <a:picLocks noChangeAspect="1"/>
          </p:cNvPicPr>
          <p:nvPr/>
        </p:nvPicPr>
        <p:blipFill rotWithShape="1">
          <a:blip r:embed="rId8"/>
          <a:srcRect t="1" r="71999" b="7596"/>
          <a:stretch/>
        </p:blipFill>
        <p:spPr>
          <a:xfrm>
            <a:off x="7451873" y="2084404"/>
            <a:ext cx="282864" cy="525069"/>
          </a:xfrm>
          <a:prstGeom prst="rect">
            <a:avLst/>
          </a:prstGeom>
        </p:spPr>
      </p:pic>
      <p:sp>
        <p:nvSpPr>
          <p:cNvPr id="37" name="Text Placeholder 4">
            <a:extLst>
              <a:ext uri="{FF2B5EF4-FFF2-40B4-BE49-F238E27FC236}">
                <a16:creationId xmlns:a16="http://schemas.microsoft.com/office/drawing/2014/main" id="{92E53E62-9D15-4892-28DB-3F13801CC522}"/>
              </a:ext>
            </a:extLst>
          </p:cNvPr>
          <p:cNvSpPr txBox="1">
            <a:spLocks/>
          </p:cNvSpPr>
          <p:nvPr/>
        </p:nvSpPr>
        <p:spPr>
          <a:xfrm>
            <a:off x="3633498" y="2577283"/>
            <a:ext cx="1885563" cy="25662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buFont typeface="Arial" panose="020B0604020202020204" pitchFamily="34" charset="0"/>
              <a:buChar char="•"/>
            </a:pPr>
            <a:r>
              <a:rPr lang="en-US" sz="1200" dirty="0">
                <a:solidFill>
                  <a:schemeClr val="bg1"/>
                </a:solidFill>
                <a:latin typeface="Montserrat" panose="00000500000000000000" pitchFamily="2" charset="0"/>
              </a:rPr>
              <a:t>UI/UX Design</a:t>
            </a:r>
          </a:p>
          <a:p>
            <a:pPr marL="139700" indent="0">
              <a:buNone/>
            </a:pPr>
            <a:endParaRPr lang="en-US" sz="1200" dirty="0">
              <a:solidFill>
                <a:schemeClr val="bg1"/>
              </a:solidFill>
              <a:latin typeface="Montserrat" panose="00000500000000000000" pitchFamily="2" charset="0"/>
            </a:endParaRPr>
          </a:p>
          <a:p>
            <a:pPr>
              <a:buFont typeface="Arial" panose="020B0604020202020204" pitchFamily="34" charset="0"/>
              <a:buChar char="•"/>
            </a:pPr>
            <a:r>
              <a:rPr lang="en-US" sz="1200" dirty="0">
                <a:solidFill>
                  <a:schemeClr val="bg1"/>
                </a:solidFill>
                <a:latin typeface="Montserrat" panose="00000500000000000000" pitchFamily="2" charset="0"/>
              </a:rPr>
              <a:t>Presentation Making</a:t>
            </a:r>
          </a:p>
          <a:p>
            <a:pPr marL="139700" indent="0">
              <a:buNone/>
            </a:pPr>
            <a:endParaRPr lang="en-US" sz="1200" dirty="0">
              <a:solidFill>
                <a:schemeClr val="bg1"/>
              </a:solidFill>
              <a:latin typeface="Montserrat" panose="00000500000000000000" pitchFamily="2" charset="0"/>
            </a:endParaRPr>
          </a:p>
          <a:p>
            <a:pPr>
              <a:buFont typeface="Arial" panose="020B0604020202020204" pitchFamily="34" charset="0"/>
              <a:buChar char="•"/>
            </a:pPr>
            <a:r>
              <a:rPr lang="en-IN" sz="1200" dirty="0">
                <a:solidFill>
                  <a:schemeClr val="bg1"/>
                </a:solidFill>
                <a:latin typeface="Montserrat" panose="00000500000000000000" pitchFamily="2" charset="0"/>
              </a:rPr>
              <a:t>Logo and Graphics  Designing</a:t>
            </a:r>
          </a:p>
          <a:p>
            <a:pPr marL="139700" indent="0">
              <a:buNone/>
            </a:pPr>
            <a:endParaRPr lang="en-IN" sz="1200" dirty="0">
              <a:solidFill>
                <a:schemeClr val="bg1"/>
              </a:solidFill>
              <a:latin typeface="Montserrat" panose="00000500000000000000" pitchFamily="2" charset="0"/>
            </a:endParaRPr>
          </a:p>
          <a:p>
            <a:pPr>
              <a:buFont typeface="Arial" panose="020B0604020202020204" pitchFamily="34" charset="0"/>
              <a:buChar char="•"/>
            </a:pPr>
            <a:r>
              <a:rPr lang="en-IN" sz="1200" dirty="0">
                <a:solidFill>
                  <a:schemeClr val="bg1"/>
                </a:solidFill>
                <a:latin typeface="Montserrat" panose="00000500000000000000" pitchFamily="2" charset="0"/>
              </a:rPr>
              <a:t>Load and  Accessibility testing</a:t>
            </a:r>
          </a:p>
        </p:txBody>
      </p:sp>
      <p:sp>
        <p:nvSpPr>
          <p:cNvPr id="38" name="Text Placeholder 4">
            <a:extLst>
              <a:ext uri="{FF2B5EF4-FFF2-40B4-BE49-F238E27FC236}">
                <a16:creationId xmlns:a16="http://schemas.microsoft.com/office/drawing/2014/main" id="{A2A9A444-BDEC-C591-C539-796AD1C09428}"/>
              </a:ext>
            </a:extLst>
          </p:cNvPr>
          <p:cNvSpPr txBox="1">
            <a:spLocks/>
          </p:cNvSpPr>
          <p:nvPr/>
        </p:nvSpPr>
        <p:spPr>
          <a:xfrm>
            <a:off x="5512320" y="2571750"/>
            <a:ext cx="1861642" cy="25662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buFont typeface="Arial" panose="020B0604020202020204" pitchFamily="34" charset="0"/>
              <a:buChar char="•"/>
            </a:pPr>
            <a:r>
              <a:rPr lang="en-US" sz="1200" dirty="0">
                <a:solidFill>
                  <a:schemeClr val="bg1"/>
                </a:solidFill>
                <a:latin typeface="Montserrat" panose="00000500000000000000" pitchFamily="2" charset="0"/>
              </a:rPr>
              <a:t>Presentation Making</a:t>
            </a:r>
          </a:p>
          <a:p>
            <a:pPr marL="139700" indent="0">
              <a:buNone/>
            </a:pPr>
            <a:endParaRPr lang="en-US" sz="1200" dirty="0">
              <a:solidFill>
                <a:schemeClr val="bg1"/>
              </a:solidFill>
              <a:latin typeface="Montserrat" panose="00000500000000000000" pitchFamily="2" charset="0"/>
            </a:endParaRPr>
          </a:p>
          <a:p>
            <a:pPr>
              <a:buFont typeface="Arial" panose="020B0604020202020204" pitchFamily="34" charset="0"/>
              <a:buChar char="•"/>
            </a:pPr>
            <a:r>
              <a:rPr lang="en-US" sz="1200" dirty="0">
                <a:solidFill>
                  <a:schemeClr val="bg1"/>
                </a:solidFill>
                <a:latin typeface="Montserrat" panose="00000500000000000000" pitchFamily="2" charset="0"/>
              </a:rPr>
              <a:t>UI/UX Design</a:t>
            </a:r>
          </a:p>
          <a:p>
            <a:pPr marL="139700" indent="0">
              <a:buNone/>
            </a:pPr>
            <a:endParaRPr lang="en-US" sz="1200" dirty="0">
              <a:solidFill>
                <a:schemeClr val="bg1"/>
              </a:solidFill>
              <a:latin typeface="Montserrat" panose="00000500000000000000" pitchFamily="2" charset="0"/>
            </a:endParaRPr>
          </a:p>
          <a:p>
            <a:pPr>
              <a:buFont typeface="Arial" panose="020B0604020202020204" pitchFamily="34" charset="0"/>
              <a:buChar char="•"/>
            </a:pPr>
            <a:r>
              <a:rPr lang="en-IN" sz="1200" dirty="0">
                <a:solidFill>
                  <a:schemeClr val="bg1"/>
                </a:solidFill>
                <a:latin typeface="Montserrat" panose="00000500000000000000" pitchFamily="2" charset="0"/>
              </a:rPr>
              <a:t>Performance and Usability testing</a:t>
            </a:r>
          </a:p>
          <a:p>
            <a:pPr marL="139700" indent="0">
              <a:buNone/>
            </a:pPr>
            <a:endParaRPr lang="en-IN" sz="1200" dirty="0">
              <a:solidFill>
                <a:schemeClr val="bg1"/>
              </a:solidFill>
              <a:latin typeface="Montserrat" panose="00000500000000000000" pitchFamily="2" charset="0"/>
            </a:endParaRPr>
          </a:p>
          <a:p>
            <a:pPr>
              <a:buFont typeface="Arial" panose="020B0604020202020204" pitchFamily="34" charset="0"/>
              <a:buChar char="•"/>
            </a:pPr>
            <a:r>
              <a:rPr lang="en-IN" sz="1200" dirty="0">
                <a:solidFill>
                  <a:schemeClr val="bg1"/>
                </a:solidFill>
                <a:latin typeface="Montserrat" panose="00000500000000000000" pitchFamily="2" charset="0"/>
              </a:rPr>
              <a:t>Domain Management </a:t>
            </a:r>
          </a:p>
        </p:txBody>
      </p:sp>
      <p:sp>
        <p:nvSpPr>
          <p:cNvPr id="39" name="Text Placeholder 4">
            <a:extLst>
              <a:ext uri="{FF2B5EF4-FFF2-40B4-BE49-F238E27FC236}">
                <a16:creationId xmlns:a16="http://schemas.microsoft.com/office/drawing/2014/main" id="{2B7A4511-47EE-9779-E68F-560E5B09F6A4}"/>
              </a:ext>
            </a:extLst>
          </p:cNvPr>
          <p:cNvSpPr txBox="1">
            <a:spLocks/>
          </p:cNvSpPr>
          <p:nvPr/>
        </p:nvSpPr>
        <p:spPr>
          <a:xfrm>
            <a:off x="7371073" y="2560275"/>
            <a:ext cx="1745484" cy="25709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buFont typeface="Arial" panose="020B0604020202020204" pitchFamily="34" charset="0"/>
              <a:buChar char="•"/>
            </a:pPr>
            <a:r>
              <a:rPr lang="en-US" sz="1200" dirty="0">
                <a:solidFill>
                  <a:schemeClr val="bg1"/>
                </a:solidFill>
                <a:latin typeface="Montserrat" panose="00000500000000000000" pitchFamily="2" charset="0"/>
              </a:rPr>
              <a:t>Proofreading</a:t>
            </a:r>
          </a:p>
          <a:p>
            <a:pPr marL="139700" indent="0">
              <a:buNone/>
            </a:pPr>
            <a:endParaRPr lang="en-US" sz="1200" dirty="0">
              <a:solidFill>
                <a:schemeClr val="bg1"/>
              </a:solidFill>
              <a:latin typeface="Montserrat" panose="00000500000000000000" pitchFamily="2" charset="0"/>
            </a:endParaRPr>
          </a:p>
          <a:p>
            <a:pPr>
              <a:buFont typeface="Arial" panose="020B0604020202020204" pitchFamily="34" charset="0"/>
              <a:buChar char="•"/>
            </a:pPr>
            <a:r>
              <a:rPr lang="en-US" sz="1200" dirty="0">
                <a:solidFill>
                  <a:schemeClr val="bg1"/>
                </a:solidFill>
                <a:latin typeface="Montserrat" panose="00000500000000000000" pitchFamily="2" charset="0"/>
              </a:rPr>
              <a:t>Backend Development</a:t>
            </a:r>
          </a:p>
          <a:p>
            <a:pPr marL="139700" indent="0">
              <a:buNone/>
            </a:pPr>
            <a:endParaRPr lang="en-US" sz="1200" dirty="0">
              <a:solidFill>
                <a:schemeClr val="bg1"/>
              </a:solidFill>
              <a:latin typeface="Montserrat" panose="00000500000000000000" pitchFamily="2" charset="0"/>
            </a:endParaRPr>
          </a:p>
          <a:p>
            <a:pPr>
              <a:buFont typeface="Arial" panose="020B0604020202020204" pitchFamily="34" charset="0"/>
              <a:buChar char="•"/>
            </a:pPr>
            <a:r>
              <a:rPr lang="en-US" sz="1200" dirty="0">
                <a:solidFill>
                  <a:schemeClr val="bg1"/>
                </a:solidFill>
                <a:latin typeface="Montserrat" panose="00000500000000000000" pitchFamily="2" charset="0"/>
              </a:rPr>
              <a:t>Endpoints and API Handling</a:t>
            </a:r>
          </a:p>
          <a:p>
            <a:pPr>
              <a:buFont typeface="Arial" panose="020B0604020202020204" pitchFamily="34" charset="0"/>
              <a:buChar char="•"/>
            </a:pPr>
            <a:endParaRPr lang="en-IN" sz="1200"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DE7A8A99-449B-3542-9CAE-D4D521987874}"/>
              </a:ext>
            </a:extLst>
          </p:cNvPr>
          <p:cNvSpPr txBox="1"/>
          <p:nvPr/>
        </p:nvSpPr>
        <p:spPr>
          <a:xfrm>
            <a:off x="7679205" y="2237405"/>
            <a:ext cx="1527647" cy="276999"/>
          </a:xfrm>
          <a:prstGeom prst="rect">
            <a:avLst/>
          </a:prstGeom>
          <a:noFill/>
        </p:spPr>
        <p:txBody>
          <a:bodyPr wrap="square" rtlCol="0">
            <a:spAutoFit/>
          </a:bodyPr>
          <a:lstStyle/>
          <a:p>
            <a:pPr algn="r"/>
            <a:r>
              <a:rPr lang="en-US" sz="1200" b="1" dirty="0">
                <a:solidFill>
                  <a:schemeClr val="bg1"/>
                </a:solidFill>
                <a:latin typeface="Arial Black" panose="020B0A04020102020204" pitchFamily="34" charset="0"/>
                <a:cs typeface="Aparajita" panose="02020603050405020304" pitchFamily="18" charset="0"/>
              </a:rPr>
              <a:t>@Shashwat1915</a:t>
            </a:r>
            <a:endParaRPr lang="en-IN" sz="1200" b="1" dirty="0">
              <a:solidFill>
                <a:schemeClr val="bg1"/>
              </a:solidFill>
              <a:latin typeface="Arial Black" panose="020B0A04020102020204" pitchFamily="34" charset="0"/>
              <a:cs typeface="Aparajita" panose="02020603050405020304" pitchFamily="18" charset="0"/>
            </a:endParaRPr>
          </a:p>
        </p:txBody>
      </p:sp>
    </p:spTree>
    <p:extLst>
      <p:ext uri="{BB962C8B-B14F-4D97-AF65-F5344CB8AC3E}">
        <p14:creationId xmlns:p14="http://schemas.microsoft.com/office/powerpoint/2010/main" val="282988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6CB5B7-D5B9-A8F7-BFAC-8CACC62E3EC2}"/>
              </a:ext>
            </a:extLst>
          </p:cNvPr>
          <p:cNvSpPr/>
          <p:nvPr/>
        </p:nvSpPr>
        <p:spPr>
          <a:xfrm>
            <a:off x="0" y="789151"/>
            <a:ext cx="4572000" cy="10499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0719F79-AAE2-38A9-0047-4815D8EB2991}"/>
              </a:ext>
            </a:extLst>
          </p:cNvPr>
          <p:cNvSpPr>
            <a:spLocks noGrp="1"/>
          </p:cNvSpPr>
          <p:nvPr>
            <p:ph type="title"/>
          </p:nvPr>
        </p:nvSpPr>
        <p:spPr>
          <a:xfrm>
            <a:off x="-265399" y="789150"/>
            <a:ext cx="4837399" cy="1049983"/>
          </a:xfrm>
        </p:spPr>
        <p:txBody>
          <a:bodyPr/>
          <a:lstStyle/>
          <a:p>
            <a:pPr algn="ctr"/>
            <a:r>
              <a:rPr lang="en-US" sz="4800">
                <a:solidFill>
                  <a:schemeClr val="bg1"/>
                </a:solidFill>
              </a:rPr>
              <a:t>Thank You</a:t>
            </a:r>
            <a:endParaRPr lang="en-IN" sz="4800">
              <a:solidFill>
                <a:schemeClr val="bg1"/>
              </a:solidFill>
            </a:endParaRPr>
          </a:p>
        </p:txBody>
      </p:sp>
      <p:sp>
        <p:nvSpPr>
          <p:cNvPr id="4" name="Google Shape;162;p38">
            <a:extLst>
              <a:ext uri="{FF2B5EF4-FFF2-40B4-BE49-F238E27FC236}">
                <a16:creationId xmlns:a16="http://schemas.microsoft.com/office/drawing/2014/main" id="{E5636054-77F9-CD49-DD38-8327D55F8F47}"/>
              </a:ext>
            </a:extLst>
          </p:cNvPr>
          <p:cNvSpPr txBox="1">
            <a:spLocks/>
          </p:cNvSpPr>
          <p:nvPr/>
        </p:nvSpPr>
        <p:spPr>
          <a:xfrm>
            <a:off x="5803217" y="3129123"/>
            <a:ext cx="2448560" cy="452388"/>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a:solidFill>
                  <a:schemeClr val="bg1"/>
                </a:solidFill>
              </a:rPr>
              <a:t>NOTES NINJA</a:t>
            </a:r>
          </a:p>
        </p:txBody>
      </p:sp>
      <p:cxnSp>
        <p:nvCxnSpPr>
          <p:cNvPr id="5" name="Google Shape;165;p38">
            <a:extLst>
              <a:ext uri="{FF2B5EF4-FFF2-40B4-BE49-F238E27FC236}">
                <a16:creationId xmlns:a16="http://schemas.microsoft.com/office/drawing/2014/main" id="{8B28FA6B-EBBD-DEC9-FFFE-2F05648E626C}"/>
              </a:ext>
            </a:extLst>
          </p:cNvPr>
          <p:cNvCxnSpPr>
            <a:cxnSpLocks/>
          </p:cNvCxnSpPr>
          <p:nvPr/>
        </p:nvCxnSpPr>
        <p:spPr>
          <a:xfrm>
            <a:off x="5372547" y="3596283"/>
            <a:ext cx="33099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D284D3AA-20E7-077C-9E06-8132F9203AC4}"/>
              </a:ext>
            </a:extLst>
          </p:cNvPr>
          <p:cNvPicPr preferRelativeResize="0">
            <a:picLocks noChangeAspect="1"/>
          </p:cNvPicPr>
          <p:nvPr/>
        </p:nvPicPr>
        <p:blipFill>
          <a:blip r:embed="rId3"/>
          <a:srcRect/>
          <a:stretch/>
        </p:blipFill>
        <p:spPr>
          <a:xfrm>
            <a:off x="5734877" y="622670"/>
            <a:ext cx="2585239" cy="2585239"/>
          </a:xfrm>
          <a:prstGeom prst="rect">
            <a:avLst/>
          </a:prstGeom>
        </p:spPr>
      </p:pic>
      <p:sp>
        <p:nvSpPr>
          <p:cNvPr id="7" name="Google Shape;162;p38">
            <a:extLst>
              <a:ext uri="{FF2B5EF4-FFF2-40B4-BE49-F238E27FC236}">
                <a16:creationId xmlns:a16="http://schemas.microsoft.com/office/drawing/2014/main" id="{022CE7D6-DFA0-1C5E-9185-6B9A9D78E8CF}"/>
              </a:ext>
            </a:extLst>
          </p:cNvPr>
          <p:cNvSpPr txBox="1">
            <a:spLocks/>
          </p:cNvSpPr>
          <p:nvPr/>
        </p:nvSpPr>
        <p:spPr>
          <a:xfrm>
            <a:off x="5372546" y="3581511"/>
            <a:ext cx="3309901" cy="452387"/>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2000" dirty="0"/>
              <a:t>www.NotesNinja.tech</a:t>
            </a:r>
          </a:p>
        </p:txBody>
      </p:sp>
      <p:sp>
        <p:nvSpPr>
          <p:cNvPr id="8" name="Google Shape;162;p38">
            <a:extLst>
              <a:ext uri="{FF2B5EF4-FFF2-40B4-BE49-F238E27FC236}">
                <a16:creationId xmlns:a16="http://schemas.microsoft.com/office/drawing/2014/main" id="{1B2BB4D7-5A0A-DD75-F7D7-0B1CE45A99CE}"/>
              </a:ext>
            </a:extLst>
          </p:cNvPr>
          <p:cNvSpPr txBox="1">
            <a:spLocks/>
          </p:cNvSpPr>
          <p:nvPr/>
        </p:nvSpPr>
        <p:spPr>
          <a:xfrm>
            <a:off x="4819554" y="3946891"/>
            <a:ext cx="4415883" cy="529889"/>
          </a:xfrm>
          <a:prstGeom prst="rect">
            <a:avLst/>
          </a:prstGeom>
          <a:noFill/>
          <a:ln>
            <a:noFill/>
          </a:ln>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1200" b="0"/>
              <a:t>GitHub Repository https://github.com/goswamiumang108/NotesNinja</a:t>
            </a:r>
          </a:p>
        </p:txBody>
      </p:sp>
      <p:sp>
        <p:nvSpPr>
          <p:cNvPr id="10" name="TextBox 9">
            <a:extLst>
              <a:ext uri="{FF2B5EF4-FFF2-40B4-BE49-F238E27FC236}">
                <a16:creationId xmlns:a16="http://schemas.microsoft.com/office/drawing/2014/main" id="{265F581B-AF61-50E0-53B2-510CFB055742}"/>
              </a:ext>
            </a:extLst>
          </p:cNvPr>
          <p:cNvSpPr txBox="1"/>
          <p:nvPr/>
        </p:nvSpPr>
        <p:spPr>
          <a:xfrm>
            <a:off x="0" y="2019800"/>
            <a:ext cx="5067300" cy="2899576"/>
          </a:xfrm>
          <a:prstGeom prst="rect">
            <a:avLst/>
          </a:prstGeom>
          <a:noFill/>
        </p:spPr>
        <p:txBody>
          <a:bodyPr wrap="square" rtlCol="0">
            <a:spAutoFit/>
          </a:bodyPr>
          <a:lstStyle/>
          <a:p>
            <a:pPr>
              <a:lnSpc>
                <a:spcPct val="150000"/>
              </a:lnSpc>
            </a:pPr>
            <a:r>
              <a:rPr lang="en-US" sz="2500" b="1" dirty="0">
                <a:solidFill>
                  <a:schemeClr val="bg1">
                    <a:lumMod val="95000"/>
                  </a:schemeClr>
                </a:solidFill>
                <a:latin typeface="Agency FB" panose="020B0503020202020204" pitchFamily="34" charset="0"/>
              </a:rPr>
              <a:t>Submitted by </a:t>
            </a:r>
          </a:p>
          <a:p>
            <a:pPr>
              <a:lnSpc>
                <a:spcPct val="150000"/>
              </a:lnSpc>
            </a:pPr>
            <a:r>
              <a:rPr lang="en-US" sz="2500" b="1" dirty="0">
                <a:solidFill>
                  <a:schemeClr val="bg1">
                    <a:lumMod val="95000"/>
                  </a:schemeClr>
                </a:solidFill>
                <a:latin typeface="Agency FB" panose="020B0503020202020204" pitchFamily="34" charset="0"/>
              </a:rPr>
              <a:t>UMANG GOSWAMI </a:t>
            </a:r>
            <a:r>
              <a:rPr lang="en-US" sz="1800" dirty="0">
                <a:solidFill>
                  <a:schemeClr val="bg1">
                    <a:lumMod val="95000"/>
                  </a:schemeClr>
                </a:solidFill>
                <a:latin typeface="Agency FB" panose="020B0503020202020204" pitchFamily="34" charset="0"/>
              </a:rPr>
              <a:t>(BTech CSE(AI-IBM) Section U Sem 4)</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500" b="1" dirty="0">
                <a:solidFill>
                  <a:schemeClr val="bg1">
                    <a:lumMod val="95000"/>
                  </a:schemeClr>
                </a:solidFill>
                <a:latin typeface="Agency FB" panose="020B0503020202020204" pitchFamily="34" charset="0"/>
              </a:rPr>
              <a:t>SHREYANSH GUPTA </a:t>
            </a:r>
            <a:r>
              <a:rPr kumimoji="0" lang="en-US" sz="1800" b="0" i="0" u="none" strike="noStrike" kern="0" cap="none" spc="0" normalizeH="0" baseline="0" noProof="0" dirty="0">
                <a:ln>
                  <a:noFill/>
                </a:ln>
                <a:solidFill>
                  <a:srgbClr val="FFFFFF">
                    <a:lumMod val="95000"/>
                  </a:srgbClr>
                </a:solidFill>
                <a:effectLst/>
                <a:uLnTx/>
                <a:uFillTx/>
                <a:latin typeface="Agency FB" panose="020B0503020202020204" pitchFamily="34" charset="0"/>
                <a:cs typeface="Arial"/>
                <a:sym typeface="Arial"/>
              </a:rPr>
              <a:t>(BTech CSE(AI-IBM) Section U Sem 4)</a:t>
            </a:r>
            <a:endParaRPr lang="en-US" sz="2500" b="1" dirty="0">
              <a:solidFill>
                <a:schemeClr val="bg1">
                  <a:lumMod val="95000"/>
                </a:schemeClr>
              </a:solidFill>
              <a:latin typeface="Agency FB" panose="020B0503020202020204" pitchFamily="34" charset="0"/>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500" b="1" dirty="0">
                <a:solidFill>
                  <a:schemeClr val="bg1">
                    <a:lumMod val="95000"/>
                  </a:schemeClr>
                </a:solidFill>
                <a:latin typeface="Agency FB" panose="020B0503020202020204" pitchFamily="34" charset="0"/>
              </a:rPr>
              <a:t>TEJASVA CHADHA </a:t>
            </a:r>
            <a:r>
              <a:rPr kumimoji="0" lang="en-US" sz="1800" b="0" i="0" u="none" strike="noStrike" kern="0" cap="none" spc="0" normalizeH="0" baseline="0" noProof="0" dirty="0">
                <a:ln>
                  <a:noFill/>
                </a:ln>
                <a:solidFill>
                  <a:srgbClr val="FFFFFF">
                    <a:lumMod val="95000"/>
                  </a:srgbClr>
                </a:solidFill>
                <a:effectLst/>
                <a:uLnTx/>
                <a:uFillTx/>
                <a:latin typeface="Agency FB" panose="020B0503020202020204" pitchFamily="34" charset="0"/>
                <a:cs typeface="Arial"/>
                <a:sym typeface="Arial"/>
              </a:rPr>
              <a:t>(BTech CSE(AI-IBM) Section U Sem 4)</a:t>
            </a:r>
            <a:endParaRPr lang="en-US" sz="2500" b="1" dirty="0">
              <a:solidFill>
                <a:schemeClr val="bg1">
                  <a:lumMod val="95000"/>
                </a:schemeClr>
              </a:solidFill>
              <a:latin typeface="Agency FB" panose="020B0503020202020204" pitchFamily="34" charset="0"/>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500" b="1" dirty="0">
                <a:solidFill>
                  <a:schemeClr val="bg1">
                    <a:lumMod val="95000"/>
                  </a:schemeClr>
                </a:solidFill>
                <a:latin typeface="Agency FB" panose="020B0503020202020204" pitchFamily="34" charset="0"/>
              </a:rPr>
              <a:t>SHASHWAT TIWARI </a:t>
            </a:r>
            <a:r>
              <a:rPr kumimoji="0" lang="en-US" sz="1800" b="0" i="0" u="none" strike="noStrike" kern="0" cap="none" spc="0" normalizeH="0" baseline="0" noProof="0" dirty="0">
                <a:ln>
                  <a:noFill/>
                </a:ln>
                <a:solidFill>
                  <a:srgbClr val="FFFFFF">
                    <a:lumMod val="95000"/>
                  </a:srgbClr>
                </a:solidFill>
                <a:effectLst/>
                <a:uLnTx/>
                <a:uFillTx/>
                <a:latin typeface="Agency FB" panose="020B0503020202020204" pitchFamily="34" charset="0"/>
                <a:cs typeface="Arial"/>
                <a:sym typeface="Arial"/>
              </a:rPr>
              <a:t>(BTech CSE(AI-IBM) Section U Sem 4)</a:t>
            </a:r>
          </a:p>
        </p:txBody>
      </p:sp>
    </p:spTree>
    <p:extLst>
      <p:ext uri="{BB962C8B-B14F-4D97-AF65-F5344CB8AC3E}">
        <p14:creationId xmlns:p14="http://schemas.microsoft.com/office/powerpoint/2010/main" val="2512015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8EDE-A675-C3A1-B8BF-69C03C66C82B}"/>
              </a:ext>
            </a:extLst>
          </p:cNvPr>
          <p:cNvSpPr>
            <a:spLocks noGrp="1"/>
          </p:cNvSpPr>
          <p:nvPr>
            <p:ph type="title"/>
          </p:nvPr>
        </p:nvSpPr>
        <p:spPr>
          <a:xfrm>
            <a:off x="1402540" y="218261"/>
            <a:ext cx="6338920" cy="666550"/>
          </a:xfrm>
        </p:spPr>
        <p:txBody>
          <a:bodyPr/>
          <a:lstStyle/>
          <a:p>
            <a:r>
              <a:rPr lang="en-US"/>
              <a:t>Introduction to the Web Application</a:t>
            </a:r>
            <a:endParaRPr lang="en-IN"/>
          </a:p>
        </p:txBody>
      </p:sp>
      <p:sp>
        <p:nvSpPr>
          <p:cNvPr id="3" name="Text Placeholder 2">
            <a:extLst>
              <a:ext uri="{FF2B5EF4-FFF2-40B4-BE49-F238E27FC236}">
                <a16:creationId xmlns:a16="http://schemas.microsoft.com/office/drawing/2014/main" id="{C875FB3B-8094-29F8-230C-3240F09269A5}"/>
              </a:ext>
            </a:extLst>
          </p:cNvPr>
          <p:cNvSpPr>
            <a:spLocks noGrp="1"/>
          </p:cNvSpPr>
          <p:nvPr>
            <p:ph type="body" idx="1"/>
          </p:nvPr>
        </p:nvSpPr>
        <p:spPr>
          <a:xfrm>
            <a:off x="0" y="980888"/>
            <a:ext cx="5523571" cy="4204948"/>
          </a:xfrm>
        </p:spPr>
        <p:txBody>
          <a:bodyPr/>
          <a:lstStyle/>
          <a:p>
            <a:pPr marL="155575" indent="0" algn="just">
              <a:buNone/>
            </a:pPr>
            <a:r>
              <a:rPr lang="en-US" sz="1400"/>
              <a:t>Welcome to Notes Ninja !! our revolutionary AI+ML &amp; Neural Network powered web application designed to enhance learning through the power of Al and neural networks. </a:t>
            </a:r>
          </a:p>
          <a:p>
            <a:pPr marL="155575" indent="0" algn="just">
              <a:buNone/>
            </a:pPr>
            <a:endParaRPr lang="en-US" sz="1400"/>
          </a:p>
          <a:p>
            <a:pPr marL="155575" indent="0" algn="just">
              <a:buNone/>
            </a:pPr>
            <a:r>
              <a:rPr lang="en-US" sz="1400"/>
              <a:t>With user-friendly features and cutting-edge technology, we are here to transform the way you study and achieve success in academics.</a:t>
            </a:r>
          </a:p>
          <a:p>
            <a:pPr marL="155575" indent="0" algn="just">
              <a:buNone/>
            </a:pPr>
            <a:endParaRPr lang="en-US" sz="1400"/>
          </a:p>
          <a:p>
            <a:pPr marL="155575" indent="0" algn="just">
              <a:buNone/>
            </a:pPr>
            <a:r>
              <a:rPr lang="en-US" sz="1400"/>
              <a:t>By utilizing our web application, students can experience personalized learning, improved academic performance, enhanced study efficiency, and a deeper understanding of their subjects, ultimately leading to par-excellence in academic endeavors and a bright future </a:t>
            </a:r>
            <a:r>
              <a:rPr lang="en-US" sz="1400" err="1"/>
              <a:t>ahed</a:t>
            </a:r>
            <a:r>
              <a:rPr lang="en-US" sz="1400"/>
              <a:t>.</a:t>
            </a:r>
            <a:endParaRPr lang="en-IN" sz="1400"/>
          </a:p>
        </p:txBody>
      </p:sp>
      <p:pic>
        <p:nvPicPr>
          <p:cNvPr id="5" name="Picture 4">
            <a:extLst>
              <a:ext uri="{FF2B5EF4-FFF2-40B4-BE49-F238E27FC236}">
                <a16:creationId xmlns:a16="http://schemas.microsoft.com/office/drawing/2014/main" id="{440F19E5-567E-6F48-EE22-C416596CEC86}"/>
              </a:ext>
            </a:extLst>
          </p:cNvPr>
          <p:cNvPicPr>
            <a:picLocks noChangeAspect="1"/>
          </p:cNvPicPr>
          <p:nvPr/>
        </p:nvPicPr>
        <p:blipFill>
          <a:blip r:embed="rId2"/>
          <a:stretch>
            <a:fillRect/>
          </a:stretch>
        </p:blipFill>
        <p:spPr>
          <a:xfrm>
            <a:off x="5676301" y="980888"/>
            <a:ext cx="3164445" cy="3164445"/>
          </a:xfrm>
          <a:prstGeom prst="rect">
            <a:avLst/>
          </a:prstGeom>
        </p:spPr>
      </p:pic>
      <p:pic>
        <p:nvPicPr>
          <p:cNvPr id="7" name="Picture 6">
            <a:extLst>
              <a:ext uri="{FF2B5EF4-FFF2-40B4-BE49-F238E27FC236}">
                <a16:creationId xmlns:a16="http://schemas.microsoft.com/office/drawing/2014/main" id="{34A5AFF2-6DEB-4117-97E4-0FB1B65C0966}"/>
              </a:ext>
            </a:extLst>
          </p:cNvPr>
          <p:cNvPicPr>
            <a:picLocks noChangeAspect="1"/>
          </p:cNvPicPr>
          <p:nvPr/>
        </p:nvPicPr>
        <p:blipFill>
          <a:blip r:embed="rId3"/>
          <a:stretch>
            <a:fillRect/>
          </a:stretch>
        </p:blipFill>
        <p:spPr>
          <a:xfrm>
            <a:off x="7105376" y="2256816"/>
            <a:ext cx="306294" cy="306294"/>
          </a:xfrm>
          <a:prstGeom prst="rect">
            <a:avLst/>
          </a:prstGeom>
        </p:spPr>
      </p:pic>
      <p:cxnSp>
        <p:nvCxnSpPr>
          <p:cNvPr id="4" name="Google Shape;165;p38">
            <a:extLst>
              <a:ext uri="{FF2B5EF4-FFF2-40B4-BE49-F238E27FC236}">
                <a16:creationId xmlns:a16="http://schemas.microsoft.com/office/drawing/2014/main" id="{66F8BBF0-98B8-29F8-3DCB-A0644F8D0DEB}"/>
              </a:ext>
            </a:extLst>
          </p:cNvPr>
          <p:cNvCxnSpPr>
            <a:cxnSpLocks/>
          </p:cNvCxnSpPr>
          <p:nvPr/>
        </p:nvCxnSpPr>
        <p:spPr>
          <a:xfrm>
            <a:off x="1342291" y="704850"/>
            <a:ext cx="6217920" cy="0"/>
          </a:xfrm>
          <a:prstGeom prst="straightConnector1">
            <a:avLst/>
          </a:prstGeom>
          <a:noFill/>
          <a:ln w="19050" cap="flat" cmpd="sng">
            <a:solidFill>
              <a:srgbClr val="FF0000"/>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103253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7591-6CCE-081A-E83F-95D60119B8ED}"/>
              </a:ext>
            </a:extLst>
          </p:cNvPr>
          <p:cNvSpPr>
            <a:spLocks noGrp="1"/>
          </p:cNvSpPr>
          <p:nvPr>
            <p:ph type="title"/>
          </p:nvPr>
        </p:nvSpPr>
        <p:spPr>
          <a:xfrm>
            <a:off x="1361440" y="135332"/>
            <a:ext cx="6421120" cy="820099"/>
          </a:xfrm>
        </p:spPr>
        <p:txBody>
          <a:bodyPr/>
          <a:lstStyle/>
          <a:p>
            <a:pPr algn="ctr"/>
            <a:r>
              <a:rPr lang="en-US" dirty="0"/>
              <a:t>The Power of Al and Neural Networks</a:t>
            </a:r>
            <a:br>
              <a:rPr lang="en-US" dirty="0"/>
            </a:br>
            <a:r>
              <a:rPr lang="en-US" sz="1800" dirty="0"/>
              <a:t>Enhancing Learning Experience with Technology</a:t>
            </a:r>
            <a:endParaRPr lang="en-IN" sz="1800" dirty="0"/>
          </a:p>
        </p:txBody>
      </p:sp>
      <p:sp>
        <p:nvSpPr>
          <p:cNvPr id="3" name="Text Placeholder 2">
            <a:extLst>
              <a:ext uri="{FF2B5EF4-FFF2-40B4-BE49-F238E27FC236}">
                <a16:creationId xmlns:a16="http://schemas.microsoft.com/office/drawing/2014/main" id="{81594624-0C80-84AD-48FE-301B53A761D8}"/>
              </a:ext>
            </a:extLst>
          </p:cNvPr>
          <p:cNvSpPr>
            <a:spLocks noGrp="1"/>
          </p:cNvSpPr>
          <p:nvPr>
            <p:ph type="body" idx="1"/>
          </p:nvPr>
        </p:nvSpPr>
        <p:spPr>
          <a:xfrm>
            <a:off x="454474" y="1493775"/>
            <a:ext cx="4450080" cy="3400348"/>
          </a:xfrm>
        </p:spPr>
        <p:txBody>
          <a:bodyPr/>
          <a:lstStyle/>
          <a:p>
            <a:pPr marL="155575" indent="0">
              <a:buNone/>
            </a:pPr>
            <a:r>
              <a:rPr lang="en-IN" sz="1500" b="1" dirty="0"/>
              <a:t>Al in Education</a:t>
            </a:r>
          </a:p>
          <a:p>
            <a:pPr marL="155575" indent="0">
              <a:buNone/>
            </a:pPr>
            <a:endParaRPr lang="en-IN" sz="1500" dirty="0"/>
          </a:p>
          <a:p>
            <a:pPr marL="155575" indent="0">
              <a:buNone/>
            </a:pPr>
            <a:r>
              <a:rPr lang="en-US" sz="1500" dirty="0"/>
              <a:t>Al has the potential to personalize learning, provide instant feedback, and adapt to individual student needs, leading to improved academic performance.</a:t>
            </a:r>
          </a:p>
          <a:p>
            <a:pPr marL="155575" indent="0">
              <a:buNone/>
            </a:pPr>
            <a:endParaRPr lang="en-US" sz="1500" b="1" dirty="0"/>
          </a:p>
          <a:p>
            <a:pPr marL="155575" indent="0">
              <a:buNone/>
            </a:pPr>
            <a:r>
              <a:rPr lang="en-US" sz="1500" b="1" dirty="0"/>
              <a:t>Neural Networks</a:t>
            </a:r>
          </a:p>
          <a:p>
            <a:pPr marL="155575" indent="0">
              <a:buNone/>
            </a:pPr>
            <a:endParaRPr lang="en-US" sz="1500" dirty="0"/>
          </a:p>
          <a:p>
            <a:pPr marL="155575" indent="0">
              <a:buNone/>
            </a:pPr>
            <a:r>
              <a:rPr lang="en-US" sz="1500" dirty="0"/>
              <a:t>Neural networks can analyze complex data, recognize patterns, and make data-driven predictions, empowering students to grasp difficult concepts and excel in their studies.</a:t>
            </a:r>
            <a:endParaRPr lang="en-IN" sz="1500" dirty="0"/>
          </a:p>
        </p:txBody>
      </p:sp>
      <p:pic>
        <p:nvPicPr>
          <p:cNvPr id="5" name="Picture 4">
            <a:extLst>
              <a:ext uri="{FF2B5EF4-FFF2-40B4-BE49-F238E27FC236}">
                <a16:creationId xmlns:a16="http://schemas.microsoft.com/office/drawing/2014/main" id="{1AAA9450-BCA4-F5C4-018C-F71F1F574EC4}"/>
              </a:ext>
            </a:extLst>
          </p:cNvPr>
          <p:cNvPicPr>
            <a:picLocks noChangeAspect="1"/>
          </p:cNvPicPr>
          <p:nvPr/>
        </p:nvPicPr>
        <p:blipFill>
          <a:blip r:embed="rId2"/>
          <a:stretch>
            <a:fillRect/>
          </a:stretch>
        </p:blipFill>
        <p:spPr>
          <a:xfrm>
            <a:off x="5257800" y="1541222"/>
            <a:ext cx="3305454" cy="3305454"/>
          </a:xfrm>
          <a:prstGeom prst="rect">
            <a:avLst/>
          </a:prstGeom>
        </p:spPr>
      </p:pic>
      <p:pic>
        <p:nvPicPr>
          <p:cNvPr id="4" name="Picture 3">
            <a:extLst>
              <a:ext uri="{FF2B5EF4-FFF2-40B4-BE49-F238E27FC236}">
                <a16:creationId xmlns:a16="http://schemas.microsoft.com/office/drawing/2014/main" id="{235C87CD-0A26-5CB4-7B8B-31DC5550EA82}"/>
              </a:ext>
            </a:extLst>
          </p:cNvPr>
          <p:cNvPicPr>
            <a:picLocks noChangeAspect="1"/>
          </p:cNvPicPr>
          <p:nvPr/>
        </p:nvPicPr>
        <p:blipFill>
          <a:blip r:embed="rId3"/>
          <a:stretch>
            <a:fillRect/>
          </a:stretch>
        </p:blipFill>
        <p:spPr>
          <a:xfrm>
            <a:off x="6759388" y="2585196"/>
            <a:ext cx="306294" cy="306294"/>
          </a:xfrm>
          <a:prstGeom prst="rect">
            <a:avLst/>
          </a:prstGeom>
        </p:spPr>
      </p:pic>
      <p:cxnSp>
        <p:nvCxnSpPr>
          <p:cNvPr id="6" name="Google Shape;165;p38">
            <a:extLst>
              <a:ext uri="{FF2B5EF4-FFF2-40B4-BE49-F238E27FC236}">
                <a16:creationId xmlns:a16="http://schemas.microsoft.com/office/drawing/2014/main" id="{34C76F15-937B-3E9B-030B-21FB6174B8EA}"/>
              </a:ext>
            </a:extLst>
          </p:cNvPr>
          <p:cNvCxnSpPr>
            <a:cxnSpLocks/>
          </p:cNvCxnSpPr>
          <p:nvPr/>
        </p:nvCxnSpPr>
        <p:spPr>
          <a:xfrm>
            <a:off x="1361440" y="955431"/>
            <a:ext cx="6400800" cy="0"/>
          </a:xfrm>
          <a:prstGeom prst="straightConnector1">
            <a:avLst/>
          </a:prstGeom>
          <a:noFill/>
          <a:ln w="19050" cap="flat" cmpd="sng">
            <a:solidFill>
              <a:srgbClr val="FF0000"/>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2407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8D29-E84A-E878-5413-D9B5DAA9C520}"/>
              </a:ext>
            </a:extLst>
          </p:cNvPr>
          <p:cNvSpPr>
            <a:spLocks noGrp="1"/>
          </p:cNvSpPr>
          <p:nvPr>
            <p:ph type="title"/>
          </p:nvPr>
        </p:nvSpPr>
        <p:spPr>
          <a:xfrm>
            <a:off x="392723" y="140225"/>
            <a:ext cx="8370276" cy="586606"/>
          </a:xfrm>
        </p:spPr>
        <p:txBody>
          <a:bodyPr/>
          <a:lstStyle/>
          <a:p>
            <a:pPr algn="ctr"/>
            <a:r>
              <a:rPr lang="en-US" dirty="0"/>
              <a:t>Technical Insights into Notes Ninja</a:t>
            </a:r>
            <a:endParaRPr lang="en-IN" dirty="0"/>
          </a:p>
        </p:txBody>
      </p:sp>
      <p:sp>
        <p:nvSpPr>
          <p:cNvPr id="3" name="Text Placeholder 2">
            <a:extLst>
              <a:ext uri="{FF2B5EF4-FFF2-40B4-BE49-F238E27FC236}">
                <a16:creationId xmlns:a16="http://schemas.microsoft.com/office/drawing/2014/main" id="{8BC2A703-67A4-11FD-9C53-2E0EF99ABBF1}"/>
              </a:ext>
            </a:extLst>
          </p:cNvPr>
          <p:cNvSpPr>
            <a:spLocks noGrp="1"/>
          </p:cNvSpPr>
          <p:nvPr>
            <p:ph type="body" idx="1"/>
          </p:nvPr>
        </p:nvSpPr>
        <p:spPr>
          <a:xfrm>
            <a:off x="0" y="726830"/>
            <a:ext cx="8974015" cy="4416670"/>
          </a:xfrm>
        </p:spPr>
        <p:txBody>
          <a:bodyPr wrap="square"/>
          <a:lstStyle/>
          <a:p>
            <a:pPr marL="155575" indent="0" algn="just">
              <a:buNone/>
            </a:pPr>
            <a:r>
              <a:rPr lang="en-US" sz="1600" b="1" dirty="0">
                <a:solidFill>
                  <a:srgbClr val="FFC000"/>
                </a:solidFill>
              </a:rPr>
              <a:t>Front-End Development Technologies :</a:t>
            </a:r>
          </a:p>
          <a:p>
            <a:pPr marL="155575" indent="0" algn="just">
              <a:buNone/>
            </a:pPr>
            <a:r>
              <a:rPr lang="en-US" sz="1400" dirty="0">
                <a:solidFill>
                  <a:schemeClr val="bg1"/>
                </a:solidFill>
              </a:rPr>
              <a:t>At Notes Ninja, we harness the synergy of HTML, CSS, and JavaScript to craft an unparalleled client side web experience. HTML provides the robust structure organizing content into a coherent hierarchy making navigation intuitive. </a:t>
            </a:r>
            <a:br>
              <a:rPr lang="en-US" sz="1400" dirty="0">
                <a:solidFill>
                  <a:schemeClr val="bg1"/>
                </a:solidFill>
              </a:rPr>
            </a:br>
            <a:r>
              <a:rPr lang="en-US" sz="1400" dirty="0">
                <a:solidFill>
                  <a:schemeClr val="bg1"/>
                </a:solidFill>
              </a:rPr>
              <a:t>CSS then adds a layer of aesthetic appeal, with custom themes and responsive designs that adapt seamlessly to any device, reflecting Notes Ninja's commitment to accessibility and style. JavaScript brings it all together, enabling dynamic interactions and real-time features that empower users to manage their notes efficiently.</a:t>
            </a:r>
          </a:p>
          <a:p>
            <a:pPr marL="155575" indent="0" algn="just">
              <a:buNone/>
            </a:pPr>
            <a:endParaRPr lang="en-US" sz="1400" dirty="0">
              <a:solidFill>
                <a:srgbClr val="FFC000"/>
              </a:solidFill>
            </a:endParaRPr>
          </a:p>
          <a:p>
            <a:pPr marL="155575" indent="0" algn="just">
              <a:buNone/>
            </a:pPr>
            <a:r>
              <a:rPr lang="en-US" sz="1600" b="1" dirty="0">
                <a:solidFill>
                  <a:srgbClr val="FFC000"/>
                </a:solidFill>
              </a:rPr>
              <a:t>Back-End Development Technologies  :</a:t>
            </a:r>
          </a:p>
          <a:p>
            <a:pPr marL="155575" indent="0" algn="just">
              <a:buNone/>
            </a:pPr>
            <a:r>
              <a:rPr lang="en-US" sz="1400" dirty="0">
                <a:solidFill>
                  <a:schemeClr val="bg1"/>
                </a:solidFill>
              </a:rPr>
              <a:t>Behind the seamless operation of Notes Ninja lies the robust backend architecture powered by Python 3.11 and the Flask framework. Python's latest version brings cutting-edge features and optimizations that enhance the performance and efficiency of our server-side operations. </a:t>
            </a:r>
          </a:p>
          <a:p>
            <a:pPr marL="155575" indent="0" algn="just">
              <a:buNone/>
            </a:pPr>
            <a:endParaRPr lang="en-US" sz="1400" dirty="0">
              <a:solidFill>
                <a:schemeClr val="bg1"/>
              </a:solidFill>
            </a:endParaRPr>
          </a:p>
          <a:p>
            <a:pPr marL="155575" indent="0" algn="just">
              <a:buNone/>
            </a:pPr>
            <a:r>
              <a:rPr lang="en-US" sz="1400" dirty="0">
                <a:solidFill>
                  <a:schemeClr val="bg1"/>
                </a:solidFill>
              </a:rPr>
              <a:t>With Flask, a lightweight and flexible micro-framework, we've crafted a backend that is both powerful and easy to maintain. This combination allows for rapid development and deployment of new features, ensuring that Notes Ninja remains at the forefront of innovation.</a:t>
            </a:r>
          </a:p>
          <a:p>
            <a:pPr marL="155575" indent="0" algn="just">
              <a:buNone/>
            </a:pPr>
            <a:endParaRPr lang="en-US" sz="1600" dirty="0">
              <a:solidFill>
                <a:schemeClr val="bg1"/>
              </a:solidFill>
            </a:endParaRPr>
          </a:p>
          <a:p>
            <a:pPr marL="155575" indent="0" algn="just">
              <a:buNone/>
            </a:pPr>
            <a:r>
              <a:rPr lang="en-US" sz="1600" b="1" dirty="0">
                <a:solidFill>
                  <a:srgbClr val="FFC000"/>
                </a:solidFill>
              </a:rPr>
              <a:t>Version Control System : </a:t>
            </a:r>
            <a:r>
              <a:rPr lang="en-US" sz="1400" dirty="0">
                <a:solidFill>
                  <a:schemeClr val="bg1"/>
                </a:solidFill>
              </a:rPr>
              <a:t>Git and GitHub for VCS, collaboration, and CI/CD workflows.</a:t>
            </a:r>
            <a:endParaRPr lang="en-US" sz="1600" dirty="0">
              <a:solidFill>
                <a:schemeClr val="bg1"/>
              </a:solidFill>
            </a:endParaRPr>
          </a:p>
        </p:txBody>
      </p:sp>
      <p:cxnSp>
        <p:nvCxnSpPr>
          <p:cNvPr id="4" name="Google Shape;165;p38">
            <a:extLst>
              <a:ext uri="{FF2B5EF4-FFF2-40B4-BE49-F238E27FC236}">
                <a16:creationId xmlns:a16="http://schemas.microsoft.com/office/drawing/2014/main" id="{CA26861F-269E-8019-2A39-EF8554877315}"/>
              </a:ext>
            </a:extLst>
          </p:cNvPr>
          <p:cNvCxnSpPr>
            <a:cxnSpLocks/>
          </p:cNvCxnSpPr>
          <p:nvPr/>
        </p:nvCxnSpPr>
        <p:spPr>
          <a:xfrm>
            <a:off x="1629507" y="628649"/>
            <a:ext cx="5943600" cy="0"/>
          </a:xfrm>
          <a:prstGeom prst="straightConnector1">
            <a:avLst/>
          </a:prstGeom>
          <a:noFill/>
          <a:ln w="19050" cap="flat" cmpd="sng">
            <a:solidFill>
              <a:srgbClr val="FF0000"/>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087435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2325F2A-4473-68F3-99B8-02BFBA3C2C88}"/>
              </a:ext>
            </a:extLst>
          </p:cNvPr>
          <p:cNvSpPr>
            <a:spLocks noGrp="1"/>
          </p:cNvSpPr>
          <p:nvPr>
            <p:ph type="body" idx="1"/>
          </p:nvPr>
        </p:nvSpPr>
        <p:spPr>
          <a:xfrm>
            <a:off x="0" y="262009"/>
            <a:ext cx="8974015" cy="4676953"/>
          </a:xfrm>
        </p:spPr>
        <p:txBody>
          <a:bodyPr wrap="square"/>
          <a:lstStyle/>
          <a:p>
            <a:pPr marL="155575" indent="0" algn="just">
              <a:buNone/>
            </a:pPr>
            <a:r>
              <a:rPr lang="en-US" sz="1600" b="1" dirty="0">
                <a:solidFill>
                  <a:srgbClr val="FFC000"/>
                </a:solidFill>
              </a:rPr>
              <a:t>Build and Deployment  :</a:t>
            </a:r>
          </a:p>
          <a:p>
            <a:pPr marL="155575" indent="0" algn="just">
              <a:buNone/>
            </a:pPr>
            <a:r>
              <a:rPr lang="en-US" sz="1400" dirty="0">
                <a:solidFill>
                  <a:schemeClr val="bg1"/>
                </a:solidFill>
              </a:rPr>
              <a:t>The global reach of Notes Ninja is powered by the Azure Cloud, ensuring that our website is accessible worldwide. Our deployment process is streamlined through a GitHub Actions build and deployment pipeline, which flawlessly integrates with Azure, allowing for continuous updates and delivery without compromising on performance or security.</a:t>
            </a:r>
          </a:p>
          <a:p>
            <a:pPr marL="155575" indent="0" algn="just">
              <a:buNone/>
            </a:pPr>
            <a:r>
              <a:rPr lang="en-US" sz="1400" dirty="0">
                <a:solidFill>
                  <a:schemeClr val="bg1"/>
                </a:solidFill>
              </a:rPr>
              <a:t>Together, GitHub Actions and Azure Cloud create a powerful combination for automating, securing, and scaling the deployment of web applications, ensuring that developers can focus more on creating and less on the intricacies of deployment and infrastructure management.</a:t>
            </a:r>
          </a:p>
          <a:p>
            <a:pPr marL="155575" indent="0" algn="just">
              <a:buNone/>
            </a:pPr>
            <a:endParaRPr lang="en-US" sz="1400" b="1" dirty="0">
              <a:solidFill>
                <a:schemeClr val="bg1"/>
              </a:solidFill>
            </a:endParaRPr>
          </a:p>
          <a:p>
            <a:pPr marL="155575" indent="0" algn="just">
              <a:buNone/>
            </a:pPr>
            <a:endParaRPr lang="en-US" sz="1400" b="1" dirty="0">
              <a:solidFill>
                <a:schemeClr val="bg1"/>
              </a:solidFill>
            </a:endParaRPr>
          </a:p>
          <a:p>
            <a:pPr marL="155575" indent="0" algn="just">
              <a:buNone/>
            </a:pPr>
            <a:r>
              <a:rPr lang="en-US" sz="1600" b="1" dirty="0">
                <a:solidFill>
                  <a:srgbClr val="FFC000"/>
                </a:solidFill>
              </a:rPr>
              <a:t>DNS Records Management : </a:t>
            </a:r>
          </a:p>
          <a:p>
            <a:pPr marL="155575" indent="0" algn="just">
              <a:buNone/>
            </a:pPr>
            <a:r>
              <a:rPr lang="en-US" sz="1400" dirty="0">
                <a:solidFill>
                  <a:schemeClr val="bg1"/>
                </a:solidFill>
              </a:rPr>
              <a:t>At Notes Ninja, we've streamlined our web presence through strategic DNS records management. Our domain, </a:t>
            </a:r>
            <a:r>
              <a:rPr lang="en-US" sz="1400" dirty="0" err="1">
                <a:solidFill>
                  <a:schemeClr val="bg1"/>
                </a:solidFill>
              </a:rPr>
              <a:t>NotesNinja.tech</a:t>
            </a:r>
            <a:r>
              <a:rPr lang="en-US" sz="1400" dirty="0">
                <a:solidFill>
                  <a:schemeClr val="bg1"/>
                </a:solidFill>
              </a:rPr>
              <a:t>, is configured to forward to our Azure-hosted website with URL masking and path forwarding, ensuring a seamless user experience. This is accomplished by creating A Records that point to Azure's IP addresses, providing a direct and reliable route to our platform. </a:t>
            </a:r>
          </a:p>
          <a:p>
            <a:pPr marL="155575" indent="0" algn="just">
              <a:buNone/>
            </a:pPr>
            <a:r>
              <a:rPr lang="en-US" sz="1400" dirty="0">
                <a:solidFill>
                  <a:schemeClr val="bg1"/>
                </a:solidFill>
              </a:rPr>
              <a:t>Additionally, we've verified our domain property with Google Search Console using a TXT record, which not only enhances our site's discoverability but also fortifies our credibility in the digital space by helping in SEO works.</a:t>
            </a:r>
          </a:p>
          <a:p>
            <a:pPr marL="155575" indent="0" algn="just">
              <a:buNone/>
            </a:pPr>
            <a:endParaRPr lang="en-US" sz="1400" dirty="0">
              <a:solidFill>
                <a:schemeClr val="bg1"/>
              </a:solidFill>
            </a:endParaRPr>
          </a:p>
        </p:txBody>
      </p:sp>
    </p:spTree>
    <p:extLst>
      <p:ext uri="{BB962C8B-B14F-4D97-AF65-F5344CB8AC3E}">
        <p14:creationId xmlns:p14="http://schemas.microsoft.com/office/powerpoint/2010/main" val="4092737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2325F2A-4473-68F3-99B8-02BFBA3C2C88}"/>
              </a:ext>
            </a:extLst>
          </p:cNvPr>
          <p:cNvSpPr>
            <a:spLocks noGrp="1"/>
          </p:cNvSpPr>
          <p:nvPr>
            <p:ph type="body" idx="1"/>
          </p:nvPr>
        </p:nvSpPr>
        <p:spPr>
          <a:xfrm>
            <a:off x="0" y="262009"/>
            <a:ext cx="8974015" cy="4676953"/>
          </a:xfrm>
        </p:spPr>
        <p:txBody>
          <a:bodyPr wrap="square"/>
          <a:lstStyle/>
          <a:p>
            <a:pPr marL="155575" indent="0" algn="just">
              <a:buNone/>
            </a:pPr>
            <a:r>
              <a:rPr lang="en-US" sz="1600" b="1" dirty="0">
                <a:solidFill>
                  <a:srgbClr val="FFC000"/>
                </a:solidFill>
              </a:rPr>
              <a:t>Server side capabilities : </a:t>
            </a:r>
          </a:p>
          <a:p>
            <a:pPr marL="155575" indent="0" algn="just">
              <a:buNone/>
            </a:pPr>
            <a:r>
              <a:rPr lang="en-US" sz="1400" dirty="0">
                <a:solidFill>
                  <a:schemeClr val="bg1"/>
                </a:solidFill>
              </a:rPr>
              <a:t>Notes Ninja is hosted on an Azure Linux server within the South India region, ensuring global accessibility. Key performance metrics include CPU usage, memory consumption, and data traffic. The free F1plan provides 1GB of storage and memory each with 60minuter per day of compute time. It uses an Python 3.11 runtime stack for handling server-side operations. </a:t>
            </a:r>
            <a:r>
              <a:rPr lang="en-US" sz="1400" dirty="0" err="1">
                <a:solidFill>
                  <a:schemeClr val="bg1"/>
                </a:solidFill>
              </a:rPr>
              <a:t>NotesNinja</a:t>
            </a:r>
            <a:r>
              <a:rPr lang="en-US" sz="1400" dirty="0">
                <a:solidFill>
                  <a:schemeClr val="bg1"/>
                </a:solidFill>
              </a:rPr>
              <a:t> has its own personalized virtual environment for running python scripts, managing dependencies, securely storing essential env variables, and API keys &amp; secrets. It has Unix 5.15.128.1 OS version on a 64bit system with 64bit processes and two processors.</a:t>
            </a:r>
          </a:p>
        </p:txBody>
      </p:sp>
    </p:spTree>
    <p:extLst>
      <p:ext uri="{BB962C8B-B14F-4D97-AF65-F5344CB8AC3E}">
        <p14:creationId xmlns:p14="http://schemas.microsoft.com/office/powerpoint/2010/main" val="142794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8783-62DE-2C72-CF68-F5547F9D5094}"/>
              </a:ext>
            </a:extLst>
          </p:cNvPr>
          <p:cNvSpPr>
            <a:spLocks noGrp="1"/>
          </p:cNvSpPr>
          <p:nvPr>
            <p:ph type="title"/>
          </p:nvPr>
        </p:nvSpPr>
        <p:spPr>
          <a:xfrm>
            <a:off x="163830" y="0"/>
            <a:ext cx="8816340" cy="523142"/>
          </a:xfrm>
        </p:spPr>
        <p:txBody>
          <a:bodyPr/>
          <a:lstStyle/>
          <a:p>
            <a:pPr algn="ctr"/>
            <a:r>
              <a:rPr lang="en-US"/>
              <a:t>Key Features of Notes Ninja</a:t>
            </a:r>
            <a:endParaRPr lang="en-IN" sz="1800"/>
          </a:p>
        </p:txBody>
      </p:sp>
      <p:sp>
        <p:nvSpPr>
          <p:cNvPr id="3" name="Text Placeholder 2">
            <a:extLst>
              <a:ext uri="{FF2B5EF4-FFF2-40B4-BE49-F238E27FC236}">
                <a16:creationId xmlns:a16="http://schemas.microsoft.com/office/drawing/2014/main" id="{1392FBEE-35E6-FE58-F14C-3E418C58B4AE}"/>
              </a:ext>
            </a:extLst>
          </p:cNvPr>
          <p:cNvSpPr>
            <a:spLocks noGrp="1"/>
          </p:cNvSpPr>
          <p:nvPr>
            <p:ph type="body" idx="1"/>
          </p:nvPr>
        </p:nvSpPr>
        <p:spPr>
          <a:xfrm>
            <a:off x="2932" y="602274"/>
            <a:ext cx="9141068" cy="4697346"/>
          </a:xfrm>
        </p:spPr>
        <p:txBody>
          <a:bodyPr numCol="2" anchor="ctr">
            <a:noAutofit/>
          </a:bodyPr>
          <a:lstStyle/>
          <a:p>
            <a:pPr marL="155575" indent="0" algn="ctr">
              <a:buNone/>
            </a:pPr>
            <a:r>
              <a:rPr lang="en-US" sz="1300" b="1" dirty="0"/>
              <a:t>Efficient Study Material</a:t>
            </a:r>
            <a:endParaRPr lang="en-US" sz="1300" dirty="0"/>
          </a:p>
          <a:p>
            <a:pPr marL="155575" indent="0" algn="just">
              <a:buNone/>
            </a:pPr>
            <a:r>
              <a:rPr lang="en-US" sz="1300" dirty="0"/>
              <a:t>Our application transforms lengthy textbooks into concise, easy-to-understand study notes, saving valuable study time and aiding in better retention of information.</a:t>
            </a:r>
            <a:br>
              <a:rPr lang="en-US" sz="1300" dirty="0"/>
            </a:br>
            <a:endParaRPr lang="en-US" sz="1300" dirty="0"/>
          </a:p>
          <a:p>
            <a:pPr marL="155575" indent="0" algn="ctr">
              <a:buNone/>
            </a:pPr>
            <a:r>
              <a:rPr lang="en-US" sz="1300" b="1" dirty="0"/>
              <a:t>Accessibility and Convenience</a:t>
            </a:r>
            <a:endParaRPr lang="en-US" sz="1300" dirty="0"/>
          </a:p>
          <a:p>
            <a:pPr marL="155575" indent="0" algn="just">
              <a:buNone/>
            </a:pPr>
            <a:r>
              <a:rPr lang="en-US" sz="1300" dirty="0"/>
              <a:t>Study anytime, anywhere with our mobile-friendly platform, allowing students to access study material conveniently and make the most of their study time.</a:t>
            </a:r>
            <a:br>
              <a:rPr lang="en-US" sz="1300" dirty="0"/>
            </a:br>
            <a:endParaRPr lang="en-US" sz="1300" dirty="0"/>
          </a:p>
          <a:p>
            <a:pPr marL="155575" indent="0" algn="ctr">
              <a:buNone/>
            </a:pPr>
            <a:r>
              <a:rPr lang="en-US" sz="1300" b="1" dirty="0"/>
              <a:t>Priceless product at no cost</a:t>
            </a:r>
          </a:p>
          <a:p>
            <a:pPr marL="155575" indent="0" algn="just">
              <a:buNone/>
            </a:pPr>
            <a:r>
              <a:rPr lang="en-US" sz="1300" dirty="0"/>
              <a:t>The Notes Ninja comes at no cost for everyone. Credit Cards, billing info, Signups, etc. are not asked.</a:t>
            </a:r>
          </a:p>
          <a:p>
            <a:pPr marL="155575" indent="0" algn="ctr">
              <a:buNone/>
            </a:pPr>
            <a:br>
              <a:rPr lang="en-US" sz="1300" b="1" dirty="0"/>
            </a:br>
            <a:r>
              <a:rPr lang="en-US" sz="1300" b="1" dirty="0"/>
              <a:t>Multiple Data Files Supported</a:t>
            </a:r>
          </a:p>
          <a:p>
            <a:pPr marL="155575" indent="0" algn="ctr">
              <a:buNone/>
            </a:pPr>
            <a:r>
              <a:rPr lang="en-IN" sz="1300" dirty="0"/>
              <a:t>Users can upload multiple files of </a:t>
            </a:r>
            <a:r>
              <a:rPr lang="en-US" sz="1300" dirty="0"/>
              <a:t>numerous types viz. PDF, JPEG/JPG, PNG, BMP, TIFF, HEIF, DOCX, XLSX, PPTX and HTML. </a:t>
            </a:r>
          </a:p>
          <a:p>
            <a:pPr marL="155575" indent="0" algn="ctr">
              <a:buNone/>
            </a:pPr>
            <a:endParaRPr lang="en-US" sz="1300" dirty="0"/>
          </a:p>
          <a:p>
            <a:pPr marL="155575" indent="0" algn="ctr">
              <a:buNone/>
            </a:pPr>
            <a:endParaRPr lang="en-US" sz="1300" dirty="0"/>
          </a:p>
          <a:p>
            <a:pPr marL="155575" indent="0" algn="ctr">
              <a:buNone/>
            </a:pPr>
            <a:endParaRPr lang="en-US" sz="1300" dirty="0"/>
          </a:p>
          <a:p>
            <a:pPr marL="155575" indent="0" algn="ctr">
              <a:buNone/>
            </a:pPr>
            <a:r>
              <a:rPr lang="en-US" sz="1300" b="1" dirty="0">
                <a:solidFill>
                  <a:schemeClr val="bg1"/>
                </a:solidFill>
                <a:latin typeface="Montserrat" panose="00000500000000000000" pitchFamily="2" charset="0"/>
              </a:rPr>
              <a:t>Visual Learning Resources</a:t>
            </a:r>
            <a:endParaRPr lang="en-US" sz="1300" dirty="0">
              <a:solidFill>
                <a:schemeClr val="bg1"/>
              </a:solidFill>
              <a:latin typeface="Montserrat" panose="00000500000000000000" pitchFamily="2" charset="0"/>
            </a:endParaRPr>
          </a:p>
          <a:p>
            <a:pPr marL="155575" indent="0" algn="just">
              <a:buNone/>
            </a:pPr>
            <a:r>
              <a:rPr lang="en-US" sz="1300" dirty="0">
                <a:solidFill>
                  <a:schemeClr val="bg1"/>
                </a:solidFill>
                <a:latin typeface="Montserrat" panose="00000500000000000000" pitchFamily="2" charset="0"/>
              </a:rPr>
              <a:t>We provide visual aids and interactive content to make learning more engaging, ensuring students comprehend and remember crucial information effectively.</a:t>
            </a:r>
          </a:p>
          <a:p>
            <a:pPr marL="155575" indent="0" algn="just">
              <a:buNone/>
            </a:pPr>
            <a:endParaRPr lang="en-US" sz="1300" dirty="0">
              <a:solidFill>
                <a:schemeClr val="bg1"/>
              </a:solidFill>
              <a:latin typeface="Montserrat" panose="00000500000000000000" pitchFamily="2" charset="0"/>
            </a:endParaRPr>
          </a:p>
          <a:p>
            <a:pPr marL="155575" indent="0" algn="ctr">
              <a:buNone/>
            </a:pPr>
            <a:r>
              <a:rPr lang="en-US" sz="1300" b="1" dirty="0">
                <a:solidFill>
                  <a:schemeClr val="bg1"/>
                </a:solidFill>
                <a:latin typeface="Montserrat" panose="00000500000000000000" pitchFamily="2" charset="0"/>
              </a:rPr>
              <a:t>Customized Learning Experience</a:t>
            </a:r>
            <a:endParaRPr lang="en-US" sz="1300" dirty="0">
              <a:solidFill>
                <a:schemeClr val="bg1"/>
              </a:solidFill>
              <a:latin typeface="Montserrat" panose="00000500000000000000" pitchFamily="2" charset="0"/>
            </a:endParaRPr>
          </a:p>
          <a:p>
            <a:pPr marL="155575" indent="0" algn="just">
              <a:buNone/>
            </a:pPr>
            <a:r>
              <a:rPr lang="en-US" sz="1300" dirty="0">
                <a:solidFill>
                  <a:schemeClr val="bg1"/>
                </a:solidFill>
                <a:latin typeface="Montserrat" panose="00000500000000000000" pitchFamily="2" charset="0"/>
              </a:rPr>
              <a:t>Our platform allows students to customize study material w.r.t curriculum to best suit their individual learning preferences, making the learning process more tailored and effective.</a:t>
            </a:r>
          </a:p>
          <a:p>
            <a:pPr marL="155575" indent="0" algn="just">
              <a:buNone/>
            </a:pPr>
            <a:endParaRPr lang="en-US" sz="1300" dirty="0">
              <a:solidFill>
                <a:schemeClr val="bg1"/>
              </a:solidFill>
              <a:latin typeface="Montserrat" panose="00000500000000000000" pitchFamily="2" charset="0"/>
            </a:endParaRPr>
          </a:p>
          <a:p>
            <a:pPr marL="155575" indent="0" algn="ctr">
              <a:buNone/>
            </a:pPr>
            <a:r>
              <a:rPr lang="en-US" sz="1300" b="1" dirty="0">
                <a:solidFill>
                  <a:schemeClr val="bg1"/>
                </a:solidFill>
                <a:latin typeface="Montserrat" panose="00000500000000000000" pitchFamily="2" charset="0"/>
              </a:rPr>
              <a:t>Whole Library into a small Handbook</a:t>
            </a:r>
          </a:p>
          <a:p>
            <a:pPr marL="155575" indent="0" algn="ctr">
              <a:buNone/>
            </a:pPr>
            <a:r>
              <a:rPr lang="en-US" sz="1300" dirty="0">
                <a:solidFill>
                  <a:schemeClr val="bg1"/>
                </a:solidFill>
                <a:latin typeface="Montserrat" panose="00000500000000000000" pitchFamily="2" charset="0"/>
              </a:rPr>
              <a:t>Notes Ninja can at a time take about 629146 to 838860 English lang words of input to prepare your concise notes.</a:t>
            </a:r>
          </a:p>
          <a:p>
            <a:pPr marL="155575" indent="0" algn="ctr">
              <a:buNone/>
            </a:pPr>
            <a:endParaRPr lang="en-US" sz="1300" dirty="0">
              <a:solidFill>
                <a:schemeClr val="bg1"/>
              </a:solidFill>
              <a:latin typeface="Montserrat" panose="00000500000000000000" pitchFamily="2" charset="0"/>
            </a:endParaRPr>
          </a:p>
          <a:p>
            <a:pPr marL="155575" indent="0" algn="ctr">
              <a:buNone/>
            </a:pPr>
            <a:r>
              <a:rPr lang="en-US" sz="1300" b="1" dirty="0">
                <a:solidFill>
                  <a:schemeClr val="bg1"/>
                </a:solidFill>
                <a:latin typeface="Montserrat" panose="00000500000000000000" pitchFamily="2" charset="0"/>
              </a:rPr>
              <a:t>OCRed Files are not required</a:t>
            </a:r>
          </a:p>
          <a:p>
            <a:pPr marL="155575" indent="0" algn="ctr">
              <a:buNone/>
            </a:pPr>
            <a:r>
              <a:rPr lang="en-US" sz="1300" dirty="0">
                <a:solidFill>
                  <a:schemeClr val="bg1"/>
                </a:solidFill>
                <a:latin typeface="Montserrat" panose="00000500000000000000" pitchFamily="2" charset="0"/>
              </a:rPr>
              <a:t>PDF files and Images even don’t need to be digitized !! Notes Ninja can even understand from scanned PDFs, phone-clicked images.</a:t>
            </a:r>
            <a:endParaRPr lang="en-IN" sz="1300" dirty="0">
              <a:solidFill>
                <a:schemeClr val="bg1"/>
              </a:solidFill>
              <a:latin typeface="Montserrat" panose="00000500000000000000" pitchFamily="2" charset="0"/>
            </a:endParaRPr>
          </a:p>
          <a:p>
            <a:pPr marL="155575" indent="0" algn="ctr">
              <a:buNone/>
            </a:pPr>
            <a:endParaRPr lang="en-IN" sz="1300" dirty="0"/>
          </a:p>
        </p:txBody>
      </p:sp>
      <p:cxnSp>
        <p:nvCxnSpPr>
          <p:cNvPr id="4" name="Google Shape;165;p38">
            <a:extLst>
              <a:ext uri="{FF2B5EF4-FFF2-40B4-BE49-F238E27FC236}">
                <a16:creationId xmlns:a16="http://schemas.microsoft.com/office/drawing/2014/main" id="{B111D812-224D-CD99-BEBA-ED90916A85D3}"/>
              </a:ext>
            </a:extLst>
          </p:cNvPr>
          <p:cNvCxnSpPr>
            <a:cxnSpLocks/>
          </p:cNvCxnSpPr>
          <p:nvPr/>
        </p:nvCxnSpPr>
        <p:spPr>
          <a:xfrm>
            <a:off x="2180491" y="523142"/>
            <a:ext cx="4754880" cy="0"/>
          </a:xfrm>
          <a:prstGeom prst="straightConnector1">
            <a:avLst/>
          </a:prstGeom>
          <a:noFill/>
          <a:ln w="19050" cap="flat" cmpd="sng">
            <a:solidFill>
              <a:srgbClr val="FF0000"/>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40708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70D1-7320-1788-0DC4-41BBCFDB1AB4}"/>
              </a:ext>
            </a:extLst>
          </p:cNvPr>
          <p:cNvSpPr>
            <a:spLocks noGrp="1"/>
          </p:cNvSpPr>
          <p:nvPr>
            <p:ph type="title"/>
          </p:nvPr>
        </p:nvSpPr>
        <p:spPr>
          <a:xfrm>
            <a:off x="60158" y="0"/>
            <a:ext cx="8831179" cy="800856"/>
          </a:xfrm>
        </p:spPr>
        <p:txBody>
          <a:bodyPr/>
          <a:lstStyle/>
          <a:p>
            <a:pPr algn="ctr"/>
            <a:r>
              <a:rPr lang="en-US" dirty="0"/>
              <a:t>The Client-Side View</a:t>
            </a:r>
            <a:br>
              <a:rPr lang="en-US" dirty="0"/>
            </a:br>
            <a:r>
              <a:rPr lang="en-US" sz="1800" dirty="0"/>
              <a:t>Visit NotesNinja.tech preferably on PC to get better view</a:t>
            </a:r>
            <a:endParaRPr lang="en-IN" dirty="0"/>
          </a:p>
        </p:txBody>
      </p:sp>
      <p:cxnSp>
        <p:nvCxnSpPr>
          <p:cNvPr id="4" name="Google Shape;165;p38">
            <a:extLst>
              <a:ext uri="{FF2B5EF4-FFF2-40B4-BE49-F238E27FC236}">
                <a16:creationId xmlns:a16="http://schemas.microsoft.com/office/drawing/2014/main" id="{C81102FE-DFAC-AC59-9627-3D1035A6C1B8}"/>
              </a:ext>
            </a:extLst>
          </p:cNvPr>
          <p:cNvCxnSpPr>
            <a:cxnSpLocks/>
          </p:cNvCxnSpPr>
          <p:nvPr/>
        </p:nvCxnSpPr>
        <p:spPr>
          <a:xfrm>
            <a:off x="820922" y="757758"/>
            <a:ext cx="7315200" cy="0"/>
          </a:xfrm>
          <a:prstGeom prst="straightConnector1">
            <a:avLst/>
          </a:prstGeom>
          <a:noFill/>
          <a:ln w="19050" cap="flat" cmpd="sng">
            <a:solidFill>
              <a:srgbClr val="FF000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EABAD3DB-DBE5-C19F-37D9-F0C06857F127}"/>
              </a:ext>
            </a:extLst>
          </p:cNvPr>
          <p:cNvPicPr>
            <a:picLocks noChangeAspect="1"/>
          </p:cNvPicPr>
          <p:nvPr/>
        </p:nvPicPr>
        <p:blipFill>
          <a:blip r:embed="rId2"/>
          <a:stretch>
            <a:fillRect/>
          </a:stretch>
        </p:blipFill>
        <p:spPr>
          <a:xfrm>
            <a:off x="0" y="800338"/>
            <a:ext cx="9204158" cy="4343162"/>
          </a:xfrm>
          <a:prstGeom prst="rect">
            <a:avLst/>
          </a:prstGeom>
        </p:spPr>
      </p:pic>
    </p:spTree>
    <p:extLst>
      <p:ext uri="{BB962C8B-B14F-4D97-AF65-F5344CB8AC3E}">
        <p14:creationId xmlns:p14="http://schemas.microsoft.com/office/powerpoint/2010/main" val="83489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70D1-7320-1788-0DC4-41BBCFDB1AB4}"/>
              </a:ext>
            </a:extLst>
          </p:cNvPr>
          <p:cNvSpPr>
            <a:spLocks noGrp="1"/>
          </p:cNvSpPr>
          <p:nvPr>
            <p:ph type="title"/>
          </p:nvPr>
        </p:nvSpPr>
        <p:spPr>
          <a:xfrm>
            <a:off x="60158" y="0"/>
            <a:ext cx="8831179" cy="800856"/>
          </a:xfrm>
        </p:spPr>
        <p:txBody>
          <a:bodyPr/>
          <a:lstStyle/>
          <a:p>
            <a:pPr algn="ctr"/>
            <a:r>
              <a:rPr lang="en-US" dirty="0"/>
              <a:t>The Client-Side View</a:t>
            </a:r>
            <a:br>
              <a:rPr lang="en-US" dirty="0"/>
            </a:br>
            <a:r>
              <a:rPr lang="en-US" sz="1800" dirty="0"/>
              <a:t>Visit NotesNinja.tech preferably on PC to get better view</a:t>
            </a:r>
            <a:endParaRPr lang="en-IN" dirty="0"/>
          </a:p>
        </p:txBody>
      </p:sp>
      <p:cxnSp>
        <p:nvCxnSpPr>
          <p:cNvPr id="4" name="Google Shape;165;p38">
            <a:extLst>
              <a:ext uri="{FF2B5EF4-FFF2-40B4-BE49-F238E27FC236}">
                <a16:creationId xmlns:a16="http://schemas.microsoft.com/office/drawing/2014/main" id="{C81102FE-DFAC-AC59-9627-3D1035A6C1B8}"/>
              </a:ext>
            </a:extLst>
          </p:cNvPr>
          <p:cNvCxnSpPr>
            <a:cxnSpLocks/>
          </p:cNvCxnSpPr>
          <p:nvPr/>
        </p:nvCxnSpPr>
        <p:spPr>
          <a:xfrm>
            <a:off x="820922" y="757758"/>
            <a:ext cx="7315200" cy="0"/>
          </a:xfrm>
          <a:prstGeom prst="straightConnector1">
            <a:avLst/>
          </a:prstGeom>
          <a:noFill/>
          <a:ln w="19050" cap="flat" cmpd="sng">
            <a:solidFill>
              <a:srgbClr val="FF0000"/>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70CD83F9-08B0-EB3A-B6DD-9AB41DBF7332}"/>
              </a:ext>
            </a:extLst>
          </p:cNvPr>
          <p:cNvPicPr>
            <a:picLocks noChangeAspect="1"/>
          </p:cNvPicPr>
          <p:nvPr/>
        </p:nvPicPr>
        <p:blipFill>
          <a:blip r:embed="rId2"/>
          <a:stretch>
            <a:fillRect/>
          </a:stretch>
        </p:blipFill>
        <p:spPr>
          <a:xfrm>
            <a:off x="0" y="852782"/>
            <a:ext cx="4567146" cy="2143082"/>
          </a:xfrm>
          <a:prstGeom prst="rect">
            <a:avLst/>
          </a:prstGeom>
        </p:spPr>
      </p:pic>
      <p:pic>
        <p:nvPicPr>
          <p:cNvPr id="8" name="Picture 7">
            <a:extLst>
              <a:ext uri="{FF2B5EF4-FFF2-40B4-BE49-F238E27FC236}">
                <a16:creationId xmlns:a16="http://schemas.microsoft.com/office/drawing/2014/main" id="{E482CAD6-F125-B046-E6E1-8D52C6149C4E}"/>
              </a:ext>
            </a:extLst>
          </p:cNvPr>
          <p:cNvPicPr>
            <a:picLocks noChangeAspect="1"/>
          </p:cNvPicPr>
          <p:nvPr/>
        </p:nvPicPr>
        <p:blipFill>
          <a:blip r:embed="rId3"/>
          <a:stretch>
            <a:fillRect/>
          </a:stretch>
        </p:blipFill>
        <p:spPr>
          <a:xfrm>
            <a:off x="4567147" y="852783"/>
            <a:ext cx="4576854" cy="2143082"/>
          </a:xfrm>
          <a:prstGeom prst="rect">
            <a:avLst/>
          </a:prstGeom>
        </p:spPr>
      </p:pic>
      <p:pic>
        <p:nvPicPr>
          <p:cNvPr id="10" name="Picture 9">
            <a:extLst>
              <a:ext uri="{FF2B5EF4-FFF2-40B4-BE49-F238E27FC236}">
                <a16:creationId xmlns:a16="http://schemas.microsoft.com/office/drawing/2014/main" id="{8A451359-8713-EC48-09C2-306EF5542C32}"/>
              </a:ext>
            </a:extLst>
          </p:cNvPr>
          <p:cNvPicPr>
            <a:picLocks noChangeAspect="1"/>
          </p:cNvPicPr>
          <p:nvPr/>
        </p:nvPicPr>
        <p:blipFill>
          <a:blip r:embed="rId4"/>
          <a:stretch>
            <a:fillRect/>
          </a:stretch>
        </p:blipFill>
        <p:spPr>
          <a:xfrm>
            <a:off x="2288429" y="2983931"/>
            <a:ext cx="4576854" cy="2159569"/>
          </a:xfrm>
          <a:prstGeom prst="rect">
            <a:avLst/>
          </a:prstGeom>
        </p:spPr>
      </p:pic>
    </p:spTree>
    <p:extLst>
      <p:ext uri="{BB962C8B-B14F-4D97-AF65-F5344CB8AC3E}">
        <p14:creationId xmlns:p14="http://schemas.microsoft.com/office/powerpoint/2010/main" val="680912073"/>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1190</TotalTime>
  <Words>1180</Words>
  <Application>Microsoft Office PowerPoint</Application>
  <PresentationFormat>On-screen Show (16:9)</PresentationFormat>
  <Paragraphs>109</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 Akzidenz Grotesk Bold</vt:lpstr>
      <vt:lpstr>Agency FB</vt:lpstr>
      <vt:lpstr>Arial</vt:lpstr>
      <vt:lpstr>Arial Black</vt:lpstr>
      <vt:lpstr>Montserrat</vt:lpstr>
      <vt:lpstr>Montserrat ExtraBold</vt:lpstr>
      <vt:lpstr>Futuristic Background by Slidesgo</vt:lpstr>
      <vt:lpstr>  NOTES NINJA</vt:lpstr>
      <vt:lpstr>Introduction to the Web Application</vt:lpstr>
      <vt:lpstr>The Power of Al and Neural Networks Enhancing Learning Experience with Technology</vt:lpstr>
      <vt:lpstr>Technical Insights into Notes Ninja</vt:lpstr>
      <vt:lpstr>PowerPoint Presentation</vt:lpstr>
      <vt:lpstr>PowerPoint Presentation</vt:lpstr>
      <vt:lpstr>Key Features of Notes Ninja</vt:lpstr>
      <vt:lpstr>The Client-Side View Visit NotesNinja.tech preferably on PC to get better view</vt:lpstr>
      <vt:lpstr>The Client-Side View Visit NotesNinja.tech preferably on PC to get better view</vt:lpstr>
      <vt:lpstr>The Product Developers and their roles</vt:lpstr>
      <vt:lpstr>Thank You</vt:lpstr>
    </vt:vector>
  </TitlesOfParts>
  <LinksUpToDate>false</LinksUpToDate>
  <SharedDoc>false</SharedDoc>
  <HyperlinkBase>notesninja.tech</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NINJA ~ Presentation</dc:title>
  <dc:creator>UMANG GOSWAMI</dc:creator>
  <cp:lastModifiedBy>UMANG GOSWAMII</cp:lastModifiedBy>
  <cp:revision>13</cp:revision>
  <dcterms:modified xsi:type="dcterms:W3CDTF">2024-05-07T17:39:28Z</dcterms:modified>
</cp:coreProperties>
</file>